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2"/>
  </p:notesMasterIdLst>
  <p:handoutMasterIdLst>
    <p:handoutMasterId r:id="rId23"/>
  </p:handoutMasterIdLst>
  <p:sldIdLst>
    <p:sldId id="269" r:id="rId4"/>
    <p:sldId id="371" r:id="rId5"/>
    <p:sldId id="372" r:id="rId6"/>
    <p:sldId id="373" r:id="rId7"/>
    <p:sldId id="374" r:id="rId8"/>
    <p:sldId id="376" r:id="rId9"/>
    <p:sldId id="375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5" r:id="rId18"/>
    <p:sldId id="386" r:id="rId19"/>
    <p:sldId id="387" r:id="rId20"/>
    <p:sldId id="3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D7D08-F535-4AE7-8956-81413E112BE1}" type="datetimeFigureOut">
              <a:rPr lang="es-MX" smtClean="0"/>
              <a:t>08/02/2013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915EF-6ECC-433F-B001-38E93DB7242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951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04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6301-F946-4EA7-8C85-7A524B5A8A8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561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58B-9000-45E6-ADB6-316584364E20}" type="slidenum">
              <a:rPr lang="es-MX" smtClean="0"/>
              <a:t>‹#›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hyperlink" Target="../Janeth%20Quintero/Cruz%20rosa/Habilidades%20b&#225;sicas%20en%20inform&#225;tica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../Janeth%20Quintero/Cruz%20rosa/Uso%20did&#225;ctico%20de%20las%20tecnolog&#237;as%20de%20informaci&#243;n%20y%20comunicaci&#243;n%20en%20procesos%20de%20aprendizaje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hyperlink" Target="http://www.integrapyme.com.mx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9" Type="http://schemas.openxmlformats.org/officeDocument/2006/relationships/image" Target="../media/image109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42" Type="http://schemas.openxmlformats.org/officeDocument/2006/relationships/image" Target="../media/image112.png"/><Relationship Id="rId47" Type="http://schemas.openxmlformats.org/officeDocument/2006/relationships/image" Target="../media/image117.png"/><Relationship Id="rId50" Type="http://schemas.openxmlformats.org/officeDocument/2006/relationships/image" Target="../media/image120.png"/><Relationship Id="rId55" Type="http://schemas.openxmlformats.org/officeDocument/2006/relationships/image" Target="../media/image125.png"/><Relationship Id="rId63" Type="http://schemas.openxmlformats.org/officeDocument/2006/relationships/image" Target="../media/image133.png"/><Relationship Id="rId68" Type="http://schemas.openxmlformats.org/officeDocument/2006/relationships/image" Target="../media/image138.png"/><Relationship Id="rId76" Type="http://schemas.openxmlformats.org/officeDocument/2006/relationships/image" Target="../media/image146.png"/><Relationship Id="rId7" Type="http://schemas.openxmlformats.org/officeDocument/2006/relationships/image" Target="../media/image77.png"/><Relationship Id="rId71" Type="http://schemas.openxmlformats.org/officeDocument/2006/relationships/image" Target="../media/image141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9" Type="http://schemas.openxmlformats.org/officeDocument/2006/relationships/image" Target="../media/image99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45" Type="http://schemas.openxmlformats.org/officeDocument/2006/relationships/image" Target="../media/image115.png"/><Relationship Id="rId53" Type="http://schemas.openxmlformats.org/officeDocument/2006/relationships/image" Target="../media/image123.png"/><Relationship Id="rId58" Type="http://schemas.openxmlformats.org/officeDocument/2006/relationships/image" Target="../media/image128.jpeg"/><Relationship Id="rId66" Type="http://schemas.openxmlformats.org/officeDocument/2006/relationships/image" Target="../media/image136.png"/><Relationship Id="rId74" Type="http://schemas.openxmlformats.org/officeDocument/2006/relationships/image" Target="../media/image144.png"/><Relationship Id="rId79" Type="http://schemas.openxmlformats.org/officeDocument/2006/relationships/image" Target="../media/image149.png"/><Relationship Id="rId5" Type="http://schemas.openxmlformats.org/officeDocument/2006/relationships/image" Target="../media/image75.png"/><Relationship Id="rId61" Type="http://schemas.openxmlformats.org/officeDocument/2006/relationships/image" Target="../media/image131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4" Type="http://schemas.openxmlformats.org/officeDocument/2006/relationships/image" Target="../media/image114.png"/><Relationship Id="rId52" Type="http://schemas.openxmlformats.org/officeDocument/2006/relationships/image" Target="../media/image122.png"/><Relationship Id="rId60" Type="http://schemas.openxmlformats.org/officeDocument/2006/relationships/image" Target="../media/image130.png"/><Relationship Id="rId65" Type="http://schemas.openxmlformats.org/officeDocument/2006/relationships/image" Target="../media/image135.png"/><Relationship Id="rId73" Type="http://schemas.openxmlformats.org/officeDocument/2006/relationships/image" Target="../media/image143.png"/><Relationship Id="rId78" Type="http://schemas.openxmlformats.org/officeDocument/2006/relationships/image" Target="../media/image148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43" Type="http://schemas.openxmlformats.org/officeDocument/2006/relationships/image" Target="../media/image113.png"/><Relationship Id="rId48" Type="http://schemas.openxmlformats.org/officeDocument/2006/relationships/image" Target="../media/image118.png"/><Relationship Id="rId56" Type="http://schemas.openxmlformats.org/officeDocument/2006/relationships/image" Target="../media/image126.png"/><Relationship Id="rId64" Type="http://schemas.openxmlformats.org/officeDocument/2006/relationships/image" Target="../media/image134.png"/><Relationship Id="rId69" Type="http://schemas.openxmlformats.org/officeDocument/2006/relationships/image" Target="../media/image139.png"/><Relationship Id="rId77" Type="http://schemas.openxmlformats.org/officeDocument/2006/relationships/image" Target="../media/image147.png"/><Relationship Id="rId8" Type="http://schemas.openxmlformats.org/officeDocument/2006/relationships/image" Target="../media/image78.png"/><Relationship Id="rId51" Type="http://schemas.openxmlformats.org/officeDocument/2006/relationships/image" Target="../media/image121.png"/><Relationship Id="rId72" Type="http://schemas.openxmlformats.org/officeDocument/2006/relationships/image" Target="../media/image142.png"/><Relationship Id="rId80" Type="http://schemas.openxmlformats.org/officeDocument/2006/relationships/image" Target="../media/image150.png"/><Relationship Id="rId3" Type="http://schemas.openxmlformats.org/officeDocument/2006/relationships/image" Target="../media/image73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46" Type="http://schemas.openxmlformats.org/officeDocument/2006/relationships/image" Target="../media/image116.png"/><Relationship Id="rId59" Type="http://schemas.openxmlformats.org/officeDocument/2006/relationships/image" Target="../media/image129.png"/><Relationship Id="rId67" Type="http://schemas.openxmlformats.org/officeDocument/2006/relationships/image" Target="../media/image137.png"/><Relationship Id="rId20" Type="http://schemas.openxmlformats.org/officeDocument/2006/relationships/image" Target="../media/image90.png"/><Relationship Id="rId41" Type="http://schemas.openxmlformats.org/officeDocument/2006/relationships/image" Target="../media/image111.png"/><Relationship Id="rId54" Type="http://schemas.openxmlformats.org/officeDocument/2006/relationships/image" Target="../media/image124.png"/><Relationship Id="rId62" Type="http://schemas.openxmlformats.org/officeDocument/2006/relationships/image" Target="../media/image132.png"/><Relationship Id="rId70" Type="http://schemas.openxmlformats.org/officeDocument/2006/relationships/image" Target="../media/image140.png"/><Relationship Id="rId75" Type="http://schemas.openxmlformats.org/officeDocument/2006/relationships/image" Target="../media/image1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49" Type="http://schemas.openxmlformats.org/officeDocument/2006/relationships/image" Target="../media/image119.png"/><Relationship Id="rId57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troscomunitariosdeaprendizaje.org.mx/capacitacion/educacion-continua/Latinos%20en%20E.U.A." TargetMode="External"/><Relationship Id="rId13" Type="http://schemas.openxmlformats.org/officeDocument/2006/relationships/image" Target="../media/image31.png"/><Relationship Id="rId18" Type="http://schemas.openxmlformats.org/officeDocument/2006/relationships/hyperlink" Target="http://www.centroscomunitariosdeaprendizaje.org.mx/capacitacion/educacion-continua/Periodismo" TargetMode="External"/><Relationship Id="rId26" Type="http://schemas.openxmlformats.org/officeDocument/2006/relationships/hyperlink" Target="http://www.centroscomunitariosdeaprendizaje.org.mx/comunicacion/Correo%20Electr%C3%B3nico" TargetMode="External"/><Relationship Id="rId3" Type="http://schemas.openxmlformats.org/officeDocument/2006/relationships/image" Target="../media/image25.png"/><Relationship Id="rId21" Type="http://schemas.openxmlformats.org/officeDocument/2006/relationships/image" Target="../media/image35.png"/><Relationship Id="rId34" Type="http://schemas.openxmlformats.org/officeDocument/2006/relationships/image" Target="../media/image43.png"/><Relationship Id="rId7" Type="http://schemas.openxmlformats.org/officeDocument/2006/relationships/image" Target="../media/image28.png"/><Relationship Id="rId12" Type="http://schemas.openxmlformats.org/officeDocument/2006/relationships/hyperlink" Target="http://www.centroscomunitariosdeaprendizaje.org.mx/capacitacion/educacion-continua/Educaci%C3%B3n" TargetMode="Externa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entroscomunitariosdeaprendizaje.org.mx/capacitacion/educacion-continua/Sociedad" TargetMode="External"/><Relationship Id="rId20" Type="http://schemas.openxmlformats.org/officeDocument/2006/relationships/hyperlink" Target="http://www.centroscomunitariosdeaprendizaje.org.mx/capacitacion/educacion-continua/Responsabilidad%20Social" TargetMode="External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entroscomunitariosdeaprendizaje.org.mx/capacitacion/educacion-continua/Tecnolog%C3%ADa%20Inform%C3%A1tica" TargetMode="External"/><Relationship Id="rId11" Type="http://schemas.openxmlformats.org/officeDocument/2006/relationships/image" Target="../media/image30.png"/><Relationship Id="rId24" Type="http://schemas.openxmlformats.org/officeDocument/2006/relationships/hyperlink" Target="http://www.centroscomunitariosdeaprendizaje.org.mx/comunicacion/Blogs" TargetMode="External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hyperlink" Target="http://www.centroscomunitariosdeaprendizaje.org.mx/comunicacion/Mensajer%C3%ADa%20Instant%C3%A1nea" TargetMode="External"/><Relationship Id="rId36" Type="http://schemas.openxmlformats.org/officeDocument/2006/relationships/image" Target="../media/image45.png"/><Relationship Id="rId10" Type="http://schemas.openxmlformats.org/officeDocument/2006/relationships/hyperlink" Target="http://www.centroscomunitariosdeaprendizaje.org.mx/capacitacion/educacion-continua/Negocios" TargetMode="External"/><Relationship Id="rId19" Type="http://schemas.openxmlformats.org/officeDocument/2006/relationships/image" Target="../media/image34.png"/><Relationship Id="rId31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hyperlink" Target="http://www.centroscomunitariosdeaprendizaje.org.mx/capacitacion/educacion-continua/Cultura%20de%20la%20Salud" TargetMode="External"/><Relationship Id="rId22" Type="http://schemas.openxmlformats.org/officeDocument/2006/relationships/hyperlink" Target="http://www.centroscomunitariosdeaprendizaje.org.mx/capacitacion/educacion-continua/Administraci%C3%B3n%20P%C3%BAblica" TargetMode="External"/><Relationship Id="rId27" Type="http://schemas.openxmlformats.org/officeDocument/2006/relationships/image" Target="../media/image38.png"/><Relationship Id="rId30" Type="http://schemas.openxmlformats.org/officeDocument/2006/relationships/hyperlink" Target="http://www.centroscomunitariosdeaprendizaje.org.mx/comunicacion/Redes%20Sociales" TargetMode="External"/><Relationship Id="rId35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2971800"/>
            <a:ext cx="5638801" cy="2133095"/>
          </a:xfrm>
        </p:spPr>
        <p:txBody>
          <a:bodyPr/>
          <a:lstStyle/>
          <a:p>
            <a:r>
              <a:rPr lang="es-MX" sz="3600" dirty="0" smtClean="0"/>
              <a:t>Sociedad en general: </a:t>
            </a:r>
            <a:br>
              <a:rPr lang="es-MX" sz="3600" dirty="0" smtClean="0"/>
            </a:br>
            <a:r>
              <a:rPr lang="es-MX" sz="3200" dirty="0" smtClean="0"/>
              <a:t>Centros Comunitarios de Aprendizaje y Centro Virtual  </a:t>
            </a:r>
            <a:r>
              <a:rPr lang="es-MX" sz="3200" dirty="0"/>
              <a:t>de </a:t>
            </a:r>
            <a:r>
              <a:rPr lang="es-MX" sz="3200" dirty="0" smtClean="0"/>
              <a:t>Aprendizaje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/>
              <a:t/>
            </a:r>
            <a:br>
              <a:rPr lang="es-MX" sz="3600" dirty="0"/>
            </a:br>
            <a:r>
              <a:rPr lang="es-MX" sz="3200" dirty="0"/>
              <a:t>Dirección de Educación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para </a:t>
            </a:r>
            <a:r>
              <a:rPr lang="es-MX" sz="3200" dirty="0"/>
              <a:t>el Desarrollo</a:t>
            </a:r>
            <a:endParaRPr lang="es-MX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9504" y="608089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mtClean="0"/>
              <a:t>2013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003" y="533400"/>
            <a:ext cx="2667000" cy="177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003" y="2667000"/>
            <a:ext cx="26289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33400"/>
            <a:ext cx="544313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9003" y="4808855"/>
            <a:ext cx="2670892" cy="174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6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268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10</a:t>
            </a:fld>
            <a:endParaRPr lang="es-MX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s-MX" sz="4000" dirty="0"/>
              <a:t>Capacítate y </a:t>
            </a:r>
            <a:r>
              <a:rPr lang="es-MX" sz="4000" dirty="0" smtClean="0"/>
              <a:t>trabaja / </a:t>
            </a:r>
            <a:r>
              <a:rPr lang="es-MX" sz="4000" dirty="0" smtClean="0"/>
              <a:t>Tecnología </a:t>
            </a:r>
            <a:r>
              <a:rPr lang="es-MX" sz="4000" dirty="0" smtClean="0"/>
              <a:t>informática </a:t>
            </a:r>
            <a:endParaRPr lang="es-MX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68801" y="1349868"/>
            <a:ext cx="1695515" cy="2359835"/>
            <a:chOff x="1634069" y="1335621"/>
            <a:chExt cx="1158162" cy="1611942"/>
          </a:xfrm>
        </p:grpSpPr>
        <p:pic>
          <p:nvPicPr>
            <p:cNvPr id="1026" name="Picture 2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34069" y="1335621"/>
              <a:ext cx="1158162" cy="161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710707" y="1985188"/>
              <a:ext cx="977459" cy="504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Habilidades básicas en informática</a:t>
              </a:r>
              <a:endParaRPr lang="es-MX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78318" y="3848921"/>
            <a:ext cx="1477727" cy="2419144"/>
            <a:chOff x="1694500" y="3077957"/>
            <a:chExt cx="993666" cy="1626702"/>
          </a:xfrm>
        </p:grpSpPr>
        <p:pic>
          <p:nvPicPr>
            <p:cNvPr id="48" name="Picture 3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4500" y="3077957"/>
              <a:ext cx="993666" cy="1626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694500" y="3736607"/>
              <a:ext cx="993666" cy="7231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Uso didáctico de las tecnologías de información y comunicación en procesos de aprendizaje</a:t>
              </a:r>
              <a:endParaRPr lang="es-MX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6045" y="3804677"/>
            <a:ext cx="1658029" cy="2328792"/>
            <a:chOff x="364461" y="3077957"/>
            <a:chExt cx="1158162" cy="16267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4461" y="3077957"/>
              <a:ext cx="1158162" cy="1626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440748" y="3790742"/>
              <a:ext cx="993666" cy="21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Web 2.0</a:t>
              </a:r>
              <a:endParaRPr lang="es-MX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8423" y="1342748"/>
            <a:ext cx="1600378" cy="2366955"/>
            <a:chOff x="361157" y="1328502"/>
            <a:chExt cx="1108789" cy="1639896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1157" y="1328502"/>
              <a:ext cx="1108789" cy="1639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446709" y="2005658"/>
              <a:ext cx="993666" cy="5117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Introducción al mundo computacional</a:t>
              </a:r>
              <a:endParaRPr lang="es-MX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33800" y="1371600"/>
            <a:ext cx="502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Algunos cursos: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Introducción al mundo computacional (versión infantil)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Comunicación por Internet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Creación y diseño de páginas Web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Ética en las </a:t>
            </a:r>
            <a:r>
              <a:rPr lang="es-MX" dirty="0" err="1" smtClean="0"/>
              <a:t>TIC’s</a:t>
            </a:r>
            <a:endParaRPr lang="es-MX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Manejo del sistema Windows y sus utilerías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Uso de los componentes físicos de la computadora</a:t>
            </a:r>
          </a:p>
          <a:p>
            <a:pPr marL="342900" indent="-342900">
              <a:buFont typeface="Arial" pitchFamily="34" charset="0"/>
              <a:buChar char="•"/>
            </a:pPr>
            <a:endParaRPr lang="es-MX" dirty="0"/>
          </a:p>
          <a:p>
            <a:r>
              <a:rPr lang="es-MX" b="1" dirty="0" smtClean="0"/>
              <a:t>Cursos en lenguas indígenas: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Uso de la computadora en purépecha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Uso e la computadora en zapoteco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Uso de la computadora en raramuri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Uso de la computadora en maya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/>
              <a:t>Uso de la computadora en </a:t>
            </a:r>
            <a:r>
              <a:rPr lang="es-MX" dirty="0" smtClean="0"/>
              <a:t>mixe</a:t>
            </a:r>
            <a:endParaRPr lang="es-MX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dirty="0"/>
              <a:t>Uso de la computadora en </a:t>
            </a:r>
            <a:r>
              <a:rPr lang="es-MX" dirty="0" smtClean="0"/>
              <a:t>náhuatl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61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3" y="249603"/>
            <a:ext cx="8645236" cy="553998"/>
          </a:xfrm>
        </p:spPr>
        <p:txBody>
          <a:bodyPr/>
          <a:lstStyle/>
          <a:p>
            <a:r>
              <a:rPr lang="es-MX" sz="4000" dirty="0"/>
              <a:t>Capacítate y trabaja / Negocios</a:t>
            </a:r>
            <a:endParaRPr lang="es-MX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233948"/>
            <a:ext cx="1815867" cy="2655272"/>
            <a:chOff x="827158" y="993698"/>
            <a:chExt cx="1112797" cy="1627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7158" y="993698"/>
              <a:ext cx="1112797" cy="162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79869" y="1636267"/>
              <a:ext cx="993666" cy="4526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Desarrollo de un plan de negocios</a:t>
              </a:r>
              <a:endParaRPr lang="es-MX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68267" y="1219200"/>
            <a:ext cx="1698659" cy="2700263"/>
            <a:chOff x="1939955" y="993698"/>
            <a:chExt cx="1025358" cy="162995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39955" y="993698"/>
              <a:ext cx="1025358" cy="162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55027" y="1689851"/>
              <a:ext cx="993666" cy="5759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Habilidades básicas para iniciar un negocio</a:t>
              </a:r>
              <a:endParaRPr lang="es-MX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7" name="Picture 7" descr="Herramientas para iniciar y hacer crecer su empresa">
            <a:hlinkClick r:id="rId4" tooltip="Herramientas para iniciar y hacer crecer su empresa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27" y="4126566"/>
            <a:ext cx="2484833" cy="13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810000" y="914400"/>
            <a:ext cx="47784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Algunos cursos: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Aprovechamiento de los bosques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Aspectos legales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Contabilidad y finanzas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Cultivos nutricionales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Curso de gestión responsable PyME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Curso general sobre caprinocultura</a:t>
            </a:r>
            <a:endParaRPr lang="es-MX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El cuidado bovinos y porcinos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Finanzas personales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Manejo de recursos y transferencias monetarias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Mejores cosechas  con humus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Mejores plantas con humus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Mercadotecnia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Mi dinero en el banco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Mi futuro en tus manos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Plan básico de calidad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Taller de salud crediticia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Taller de tarjeta de crédito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Taller del ahorro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Taller del ahorro para el </a:t>
            </a:r>
            <a:r>
              <a:rPr lang="es-MX" dirty="0" smtClean="0"/>
              <a:t>retiro</a:t>
            </a:r>
            <a:endParaRPr lang="es-MX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268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11</a:t>
            </a:fld>
            <a:endParaRPr lang="es-MX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s-MX" sz="4000" dirty="0"/>
              <a:t>Capacítate y trabaja / Educación</a:t>
            </a:r>
            <a:endParaRPr lang="es-MX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3810000" y="1143000"/>
            <a:ext cx="47784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Algunos cursos: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Asertividad y escucha activa en el ámbito académico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Basic Teaching Abilities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Ciencias: El universo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Ciencias: La vida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Comencemos a leer y escribir en maya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/>
              <a:t>Comencemos a leer y escribir </a:t>
            </a:r>
            <a:r>
              <a:rPr lang="es-MX" dirty="0" smtClean="0"/>
              <a:t>en raramuri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Cómo redactar usando la magia de la palabra</a:t>
            </a:r>
            <a:endParaRPr lang="es-MX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Componentes de una oración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Conceptos básicos de astronomía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Curso básico de estadística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Curso en competencias para una evaluación integral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Curso en conocimiento y promoción de valores para la vida cotidiana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Curso en habilidades para el diseño de la nueva docencia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Curso para aprender a enseñar a aprender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219200"/>
            <a:ext cx="3335945" cy="5067517"/>
            <a:chOff x="335682" y="1490565"/>
            <a:chExt cx="3335945" cy="506751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5682" y="1500988"/>
              <a:ext cx="1596303" cy="246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82" y="4064732"/>
              <a:ext cx="1609254" cy="249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979" y="4064732"/>
              <a:ext cx="1588673" cy="246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75324" y="1490565"/>
              <a:ext cx="1596303" cy="246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48967" y="1522211"/>
              <a:ext cx="1386945" cy="2397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268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12</a:t>
            </a:fld>
            <a:endParaRPr lang="es-MX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3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3" y="122239"/>
            <a:ext cx="8645236" cy="664797"/>
          </a:xfrm>
        </p:spPr>
        <p:txBody>
          <a:bodyPr/>
          <a:lstStyle/>
          <a:p>
            <a:r>
              <a:rPr lang="es-MX" dirty="0" smtClean="0"/>
              <a:t>Área: Comunícate </a:t>
            </a:r>
            <a:r>
              <a:rPr lang="es-MX" dirty="0" smtClean="0"/>
              <a:t>y participa</a:t>
            </a:r>
            <a:endParaRPr lang="es-MX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77412"/>
            <a:ext cx="7750634" cy="53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0" y="1177413"/>
            <a:ext cx="2610464" cy="575187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959" y="4606412"/>
            <a:ext cx="3320998" cy="1898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268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13</a:t>
            </a:fld>
            <a:endParaRPr lang="es-MX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0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219200"/>
            <a:ext cx="694797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3" y="122239"/>
            <a:ext cx="8645236" cy="664797"/>
          </a:xfrm>
        </p:spPr>
        <p:txBody>
          <a:bodyPr/>
          <a:lstStyle/>
          <a:p>
            <a:r>
              <a:rPr lang="es-MX" dirty="0" smtClean="0"/>
              <a:t>Área: Infórmate </a:t>
            </a:r>
            <a:r>
              <a:rPr lang="es-MX" dirty="0" smtClean="0"/>
              <a:t>e innova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5161936" y="1371600"/>
            <a:ext cx="2305664" cy="575187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5058" y="6043704"/>
            <a:ext cx="324465" cy="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268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14</a:t>
            </a:fld>
            <a:endParaRPr lang="es-MX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4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>
            <a:off x="2349147" y="1976760"/>
            <a:ext cx="2336473" cy="680569"/>
          </a:xfrm>
          <a:prstGeom prst="straightConnector1">
            <a:avLst/>
          </a:prstGeom>
          <a:ln>
            <a:solidFill>
              <a:srgbClr val="F0C4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807337" y="2640465"/>
            <a:ext cx="1878283" cy="74737"/>
          </a:xfrm>
          <a:prstGeom prst="straightConnector1">
            <a:avLst/>
          </a:prstGeom>
          <a:ln>
            <a:solidFill>
              <a:srgbClr val="F0C4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428206" y="2768343"/>
            <a:ext cx="2257414" cy="439302"/>
          </a:xfrm>
          <a:prstGeom prst="straightConnector1">
            <a:avLst/>
          </a:prstGeom>
          <a:ln>
            <a:solidFill>
              <a:srgbClr val="F0C4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Comunidad </a:t>
            </a:r>
            <a:r>
              <a:rPr lang="es-MX" sz="4000" dirty="0" smtClean="0"/>
              <a:t>de aprendizaje</a:t>
            </a:r>
            <a:endParaRPr lang="es-MX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19639" y="1145771"/>
            <a:ext cx="418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92D050"/>
              </a:buClr>
              <a:buFont typeface="Wingdings" pitchFamily="2" charset="2"/>
              <a:buChar char="q"/>
              <a:defRPr sz="28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s-MX" dirty="0"/>
              <a:t>Participa como usuario</a:t>
            </a:r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6725022" y="1981200"/>
            <a:ext cx="24528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Accede a contenidos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Autoaprendizaje: gratuitos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Con apoyo de un tutor</a:t>
            </a:r>
            <a:r>
              <a:rPr lang="es-MX" dirty="0" smtClean="0"/>
              <a:t>: $</a:t>
            </a:r>
            <a:r>
              <a:rPr lang="es-MX" dirty="0" smtClean="0"/>
              <a:t>348 pesos</a:t>
            </a:r>
            <a:endParaRPr lang="es-MX" dirty="0"/>
          </a:p>
        </p:txBody>
      </p:sp>
      <p:pic>
        <p:nvPicPr>
          <p:cNvPr id="7173" name="Picture 5" descr="C:\Users\L00564567\AppData\Local\Microsoft\Windows\Temporary Internet Files\Content.IE5\F00C0LZ0\MC900434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329" y="4135031"/>
            <a:ext cx="1599940" cy="15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:\Users\L00564567\AppData\Local\Microsoft\Windows\Temporary Internet Files\Content.IE5\P0CBY0UV\MC9004338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234204"/>
            <a:ext cx="1633196" cy="163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C:\Users\L00564567\AppData\Local\Microsoft\Windows\Temporary Internet Files\Content.IE5\Q8XPDZH3\MP900401815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113" y="4690663"/>
            <a:ext cx="1275986" cy="85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3611547" y="4352110"/>
            <a:ext cx="1067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92D050"/>
                </a:solidFill>
              </a:rPr>
              <a:t>Tu escuela</a:t>
            </a:r>
            <a:endParaRPr lang="es-MX" sz="1600" b="1" dirty="0">
              <a:solidFill>
                <a:srgbClr val="92D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05977" y="4199089"/>
            <a:ext cx="801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92D050"/>
                </a:solidFill>
              </a:rPr>
              <a:t>Tu casa</a:t>
            </a:r>
            <a:endParaRPr lang="es-MX" sz="1600" b="1" dirty="0">
              <a:solidFill>
                <a:srgbClr val="92D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61806" y="4288831"/>
            <a:ext cx="1156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92D050"/>
                </a:solidFill>
              </a:rPr>
              <a:t>Cyber cafés</a:t>
            </a:r>
            <a:endParaRPr lang="es-MX" sz="1600" b="1" dirty="0">
              <a:solidFill>
                <a:srgbClr val="92D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639" y="3577391"/>
            <a:ext cx="418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itchFamily="2" charset="2"/>
              <a:buChar char="q"/>
            </a:pPr>
            <a:r>
              <a:rPr lang="es-MX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Accede desde:</a:t>
            </a:r>
            <a:endParaRPr lang="es-MX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639" y="5674861"/>
            <a:ext cx="418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92D050"/>
              </a:buClr>
              <a:buFont typeface="Wingdings" pitchFamily="2" charset="2"/>
              <a:buChar char="q"/>
              <a:defRPr sz="28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s-MX" dirty="0"/>
              <a:t>Invita a:</a:t>
            </a:r>
            <a:endParaRPr lang="es-MX" dirty="0"/>
          </a:p>
        </p:txBody>
      </p:sp>
      <p:pic>
        <p:nvPicPr>
          <p:cNvPr id="8194" name="Picture 2" descr="http://4.bp.blogspot.com/_NhaW5GmPoEg/Sgm021ppBKI/AAAAAAAAABI/IRnf5BopWV4/S760/logo_conexa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0816" y="5858079"/>
            <a:ext cx="1253042" cy="927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657600" y="5935329"/>
            <a:ext cx="1335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es-MX" sz="1600" b="1" dirty="0" smtClean="0"/>
              <a:t>Alumnos</a:t>
            </a:r>
            <a:endParaRPr lang="es-MX" sz="1600" b="1" dirty="0" smtClean="0"/>
          </a:p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es-MX" sz="1600" b="1" dirty="0" smtClean="0"/>
              <a:t>Amigos</a:t>
            </a:r>
            <a:endParaRPr lang="es-MX" sz="1600" b="1" dirty="0" smtClean="0"/>
          </a:p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es-MX" sz="1600" b="1" dirty="0" smtClean="0"/>
              <a:t>Familiares</a:t>
            </a:r>
            <a:endParaRPr lang="es-MX" sz="1600" b="1" dirty="0"/>
          </a:p>
        </p:txBody>
      </p:sp>
      <p:pic>
        <p:nvPicPr>
          <p:cNvPr id="8196" name="Picture 4" descr="E:\UV-L00564567\Laboral\My Documents\My Pictures\Sesiones satelitales\pisa_fmaestro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475" y="1976760"/>
            <a:ext cx="2217547" cy="14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3113">
            <a:off x="4542609" y="2402733"/>
            <a:ext cx="636173" cy="492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96734" y="1851231"/>
            <a:ext cx="2366694" cy="1495327"/>
            <a:chOff x="490851" y="1685142"/>
            <a:chExt cx="3156955" cy="1994631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51" y="1685142"/>
              <a:ext cx="1858296" cy="1398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285" y="1965990"/>
              <a:ext cx="1580521" cy="9424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042" y="2760404"/>
              <a:ext cx="1760045" cy="9193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268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15</a:t>
            </a:fld>
            <a:endParaRPr lang="es-MX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6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20458"/>
            <a:ext cx="7203987" cy="898742"/>
          </a:xfrm>
        </p:spPr>
        <p:txBody>
          <a:bodyPr>
            <a:normAutofit/>
          </a:bodyPr>
          <a:lstStyle/>
          <a:p>
            <a:pPr algn="l"/>
            <a:r>
              <a:rPr lang="es-MX" sz="5400" dirty="0"/>
              <a:t>Alianzas</a:t>
            </a:r>
            <a:endParaRPr lang="es-MX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9843" y="1310098"/>
            <a:ext cx="785066" cy="50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3406" y="1300698"/>
            <a:ext cx="506437" cy="52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6047" y="1416983"/>
            <a:ext cx="836632" cy="2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1675" y="1371512"/>
            <a:ext cx="685778" cy="44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098" y="1360809"/>
            <a:ext cx="864968" cy="39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2010" y="1362002"/>
            <a:ext cx="808430" cy="3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9493" y="1387729"/>
            <a:ext cx="789630" cy="4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0815" y="1403947"/>
            <a:ext cx="845897" cy="31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7755" y="1331172"/>
            <a:ext cx="860404" cy="52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7006" y="1364905"/>
            <a:ext cx="900750" cy="45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121692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COLOMBIA: </a:t>
            </a:r>
            <a:endParaRPr lang="es-MX" dirty="0"/>
          </a:p>
        </p:txBody>
      </p:sp>
      <p:sp>
        <p:nvSpPr>
          <p:cNvPr id="23" name="TextBox 22"/>
          <p:cNvSpPr txBox="1"/>
          <p:nvPr/>
        </p:nvSpPr>
        <p:spPr>
          <a:xfrm>
            <a:off x="-61564" y="2236802"/>
            <a:ext cx="1294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ESTADOS UNIDOS: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60595" y="2148870"/>
            <a:ext cx="7275901" cy="1096044"/>
            <a:chOff x="1760595" y="1916832"/>
            <a:chExt cx="7275901" cy="1096044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8987" y="1949875"/>
              <a:ext cx="850109" cy="515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60595" y="1975121"/>
              <a:ext cx="1009620" cy="464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34144" y="1920518"/>
              <a:ext cx="537453" cy="610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03689" y="1966691"/>
              <a:ext cx="619886" cy="559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76727" y="1916832"/>
              <a:ext cx="508714" cy="58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99792" y="2605785"/>
              <a:ext cx="806516" cy="285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16016" y="2498356"/>
              <a:ext cx="515749" cy="514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5468" y="2591167"/>
              <a:ext cx="914324" cy="279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68765" y="1961502"/>
              <a:ext cx="550855" cy="528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74658" y="1925611"/>
              <a:ext cx="1177571" cy="42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48064" y="2509511"/>
              <a:ext cx="890248" cy="44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20348" y="1977723"/>
              <a:ext cx="474422" cy="445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77343" y="1930704"/>
              <a:ext cx="559153" cy="4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3968" y="2504933"/>
              <a:ext cx="510808" cy="325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53249" y="1916832"/>
              <a:ext cx="529909" cy="616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85441" y="1916832"/>
              <a:ext cx="602070" cy="68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91880" y="2496748"/>
              <a:ext cx="788694" cy="394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-36512" y="359566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MÉXICO:: 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231830" y="1948770"/>
            <a:ext cx="8668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1520" y="3316922"/>
            <a:ext cx="8668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827584" y="3457761"/>
            <a:ext cx="8280920" cy="2091409"/>
            <a:chOff x="827584" y="3156527"/>
            <a:chExt cx="8280920" cy="209140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5942" y="3156543"/>
              <a:ext cx="471454" cy="696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7396" y="3156527"/>
              <a:ext cx="601843" cy="696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31062" y="3306657"/>
              <a:ext cx="1055170" cy="3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03954" y="3245992"/>
              <a:ext cx="1039290" cy="418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81121" y="3212976"/>
              <a:ext cx="935557" cy="489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5"/>
            <p:cNvPicPr>
              <a:picLocks noChangeAspect="1" noChangeArrowheads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8312" y="4624412"/>
              <a:ext cx="522796" cy="572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ChangeAspect="1" noChangeArrowheads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35213" y="3235085"/>
              <a:ext cx="867588" cy="48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"/>
            <p:cNvPicPr>
              <a:picLocks noChangeAspect="1" noChangeArrowheads="1"/>
            </p:cNvPicPr>
            <p:nvPr/>
          </p:nvPicPr>
          <p:blipFill rotWithShape="1"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82578" y="3359004"/>
              <a:ext cx="1100865" cy="358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827584" y="3791977"/>
              <a:ext cx="3169699" cy="441017"/>
              <a:chOff x="1187131" y="4683557"/>
              <a:chExt cx="4169068" cy="580064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 rotWithShape="1"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412069" y="4683557"/>
                <a:ext cx="944130" cy="580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 rotWithShape="1"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347864" y="4714106"/>
                <a:ext cx="1015399" cy="462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6"/>
              <p:cNvPicPr>
                <a:picLocks noChangeAspect="1" noChangeArrowheads="1"/>
              </p:cNvPicPr>
              <p:nvPr/>
            </p:nvPicPr>
            <p:blipFill rotWithShape="1"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187131" y="4740144"/>
                <a:ext cx="1309804" cy="497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6"/>
              <p:cNvPicPr>
                <a:picLocks noChangeAspect="1" noChangeArrowheads="1"/>
              </p:cNvPicPr>
              <p:nvPr/>
            </p:nvPicPr>
            <p:blipFill rotWithShape="1"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411760" y="4714106"/>
                <a:ext cx="947339" cy="549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98593" y="4026302"/>
              <a:ext cx="1009960" cy="266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7"/>
            <p:cNvPicPr>
              <a:picLocks noChangeAspect="1" noChangeArrowheads="1"/>
            </p:cNvPicPr>
            <p:nvPr/>
          </p:nvPicPr>
          <p:blipFill rotWithShape="1"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6972" y="3852994"/>
              <a:ext cx="789319" cy="254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7"/>
            <p:cNvPicPr>
              <a:picLocks noChangeAspect="1" noChangeArrowheads="1"/>
            </p:cNvPicPr>
            <p:nvPr/>
          </p:nvPicPr>
          <p:blipFill rotWithShape="1"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36234" y="3789040"/>
              <a:ext cx="747871" cy="443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7"/>
            <p:cNvPicPr>
              <a:picLocks noChangeAspect="1" noChangeArrowheads="1"/>
            </p:cNvPicPr>
            <p:nvPr/>
          </p:nvPicPr>
          <p:blipFill rotWithShape="1"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48220" y="3879432"/>
              <a:ext cx="796134" cy="263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5" name="Group 64"/>
            <p:cNvGrpSpPr/>
            <p:nvPr/>
          </p:nvGrpSpPr>
          <p:grpSpPr>
            <a:xfrm>
              <a:off x="857190" y="4239714"/>
              <a:ext cx="3202913" cy="401573"/>
              <a:chOff x="995049" y="5533154"/>
              <a:chExt cx="5243694" cy="657441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 rotWithShape="1">
              <a:blip r:embed="rId4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95049" y="5680781"/>
                <a:ext cx="1312321" cy="479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8"/>
              <p:cNvPicPr>
                <a:picLocks noChangeAspect="1" noChangeArrowheads="1"/>
              </p:cNvPicPr>
              <p:nvPr/>
            </p:nvPicPr>
            <p:blipFill rotWithShape="1"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369160" y="5589240"/>
                <a:ext cx="1211795" cy="545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8"/>
              <p:cNvPicPr>
                <a:picLocks noChangeAspect="1" noChangeArrowheads="1"/>
              </p:cNvPicPr>
              <p:nvPr/>
            </p:nvPicPr>
            <p:blipFill rotWithShape="1"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601025" y="5593392"/>
                <a:ext cx="1306263" cy="498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5" name="Picture 8"/>
              <p:cNvPicPr>
                <a:picLocks noChangeAspect="1" noChangeArrowheads="1"/>
              </p:cNvPicPr>
              <p:nvPr/>
            </p:nvPicPr>
            <p:blipFill rotWithShape="1"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32040" y="5533154"/>
                <a:ext cx="1306703" cy="657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4087769" y="4283380"/>
              <a:ext cx="3428461" cy="404959"/>
              <a:chOff x="2285938" y="6011159"/>
              <a:chExt cx="4819282" cy="569239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 rotWithShape="1"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285938" y="6092706"/>
                <a:ext cx="1299256" cy="406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8" name="Picture 9"/>
              <p:cNvPicPr>
                <a:picLocks noChangeAspect="1" noChangeArrowheads="1"/>
              </p:cNvPicPr>
              <p:nvPr/>
            </p:nvPicPr>
            <p:blipFill rotWithShape="1">
              <a:blip r:embed="rId5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08969" y="6072862"/>
                <a:ext cx="1396251" cy="366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" name="Picture 9"/>
              <p:cNvPicPr>
                <a:picLocks noChangeAspect="1" noChangeArrowheads="1"/>
              </p:cNvPicPr>
              <p:nvPr/>
            </p:nvPicPr>
            <p:blipFill rotWithShape="1">
              <a:blip r:embed="rId5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15189" y="6099720"/>
                <a:ext cx="1492526" cy="399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0" name="Picture 9"/>
              <p:cNvPicPr>
                <a:picLocks noChangeAspect="1" noChangeArrowheads="1"/>
              </p:cNvPicPr>
              <p:nvPr/>
            </p:nvPicPr>
            <p:blipFill rotWithShape="1">
              <a:blip r:embed="rId5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595250" y="6011159"/>
                <a:ext cx="803057" cy="569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63193" y="3284984"/>
              <a:ext cx="788868" cy="349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10"/>
            <p:cNvPicPr>
              <a:picLocks noChangeAspect="1" noChangeArrowheads="1"/>
            </p:cNvPicPr>
            <p:nvPr/>
          </p:nvPicPr>
          <p:blipFill rotWithShape="1"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79676" y="4659580"/>
              <a:ext cx="569593" cy="588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10"/>
            <p:cNvPicPr>
              <a:picLocks noChangeAspect="1" noChangeArrowheads="1"/>
            </p:cNvPicPr>
            <p:nvPr/>
          </p:nvPicPr>
          <p:blipFill rotWithShape="1"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800" y="4853982"/>
              <a:ext cx="942585" cy="19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10"/>
            <p:cNvPicPr>
              <a:picLocks noChangeAspect="1" noChangeArrowheads="1"/>
            </p:cNvPicPr>
            <p:nvPr/>
          </p:nvPicPr>
          <p:blipFill rotWithShape="1"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7572" y="4659580"/>
              <a:ext cx="519304" cy="588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11"/>
            <p:cNvPicPr>
              <a:picLocks noChangeAspect="1" noChangeArrowheads="1"/>
            </p:cNvPicPr>
            <p:nvPr/>
          </p:nvPicPr>
          <p:blipFill rotWithShape="1"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08061" y="4782249"/>
              <a:ext cx="971481" cy="283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11"/>
            <p:cNvPicPr>
              <a:picLocks noChangeAspect="1" noChangeArrowheads="1"/>
            </p:cNvPicPr>
            <p:nvPr/>
          </p:nvPicPr>
          <p:blipFill rotWithShape="1"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79542" y="4713848"/>
              <a:ext cx="460882" cy="473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11"/>
            <p:cNvPicPr>
              <a:picLocks noChangeAspect="1" noChangeArrowheads="1"/>
            </p:cNvPicPr>
            <p:nvPr/>
          </p:nvPicPr>
          <p:blipFill rotWithShape="1"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0623" y="4689620"/>
              <a:ext cx="835891" cy="507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51644" y="4835870"/>
              <a:ext cx="926117" cy="185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52320" y="3284984"/>
              <a:ext cx="779093" cy="289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12"/>
            <p:cNvPicPr>
              <a:picLocks noChangeAspect="1" noChangeArrowheads="1"/>
            </p:cNvPicPr>
            <p:nvPr/>
          </p:nvPicPr>
          <p:blipFill rotWithShape="1"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92379" y="3789040"/>
              <a:ext cx="557965" cy="41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12"/>
            <p:cNvPicPr>
              <a:picLocks noChangeAspect="1" noChangeArrowheads="1"/>
            </p:cNvPicPr>
            <p:nvPr/>
          </p:nvPicPr>
          <p:blipFill rotWithShape="1"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11682" y="3789041"/>
              <a:ext cx="688958" cy="41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12"/>
            <p:cNvPicPr>
              <a:picLocks noChangeAspect="1" noChangeArrowheads="1"/>
            </p:cNvPicPr>
            <p:nvPr/>
          </p:nvPicPr>
          <p:blipFill rotWithShape="1"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44408" y="3212976"/>
              <a:ext cx="811873" cy="41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63277" y="4764716"/>
              <a:ext cx="699428" cy="39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 rotWithShape="1"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27893" y="3612549"/>
              <a:ext cx="344027" cy="536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 rotWithShape="1"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05644" y="4653136"/>
              <a:ext cx="422068" cy="536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 rotWithShape="1"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54523" y="4149080"/>
              <a:ext cx="453981" cy="536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3"/>
            <p:cNvPicPr>
              <a:picLocks noChangeAspect="1" noChangeArrowheads="1"/>
            </p:cNvPicPr>
            <p:nvPr/>
          </p:nvPicPr>
          <p:blipFill rotWithShape="1"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12226" y="3717032"/>
              <a:ext cx="1063830" cy="309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3"/>
            <p:cNvPicPr>
              <a:picLocks noChangeAspect="1" noChangeArrowheads="1"/>
            </p:cNvPicPr>
            <p:nvPr/>
          </p:nvPicPr>
          <p:blipFill rotWithShape="1"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45042" y="4328309"/>
              <a:ext cx="1111195" cy="315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27712" y="4754345"/>
              <a:ext cx="919129" cy="239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3" name="Straight Connector 92"/>
          <p:cNvCxnSpPr/>
          <p:nvPr/>
        </p:nvCxnSpPr>
        <p:spPr>
          <a:xfrm>
            <a:off x="251520" y="5693186"/>
            <a:ext cx="8668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4980" y="5935025"/>
            <a:ext cx="946788" cy="36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 rotWithShape="1"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5963059"/>
            <a:ext cx="941156" cy="34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-36512" y="5827910"/>
            <a:ext cx="9001000" cy="841450"/>
            <a:chOff x="-36512" y="5651956"/>
            <a:chExt cx="9001000" cy="841450"/>
          </a:xfrm>
        </p:grpSpPr>
        <p:sp>
          <p:nvSpPr>
            <p:cNvPr id="99" name="TextBox 98"/>
            <p:cNvSpPr txBox="1"/>
            <p:nvPr/>
          </p:nvSpPr>
          <p:spPr>
            <a:xfrm>
              <a:off x="958045" y="6085888"/>
              <a:ext cx="7346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tx2"/>
                  </a:solidFill>
                </a:rPr>
                <a:t>ECUADOR</a:t>
              </a:r>
              <a:endParaRPr lang="es-MX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871272" y="6085888"/>
              <a:ext cx="9132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tx2"/>
                  </a:solidFill>
                </a:rPr>
                <a:t>EL SALVADOR</a:t>
              </a:r>
              <a:endParaRPr lang="es-MX" sz="1000" b="1" dirty="0">
                <a:solidFill>
                  <a:schemeClr val="tx2"/>
                </a:solidFill>
              </a:endParaRPr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81247" y="5670570"/>
              <a:ext cx="759331" cy="449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2849728" y="6085888"/>
              <a:ext cx="9132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tx2"/>
                  </a:solidFill>
                </a:rPr>
                <a:t>GUATEMALA</a:t>
              </a:r>
              <a:endParaRPr lang="es-MX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79912" y="6085888"/>
              <a:ext cx="9132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tx2"/>
                  </a:solidFill>
                </a:rPr>
                <a:t>GUATEMALA</a:t>
              </a:r>
              <a:endParaRPr lang="es-MX" sz="1000" b="1" dirty="0">
                <a:solidFill>
                  <a:schemeClr val="tx2"/>
                </a:solidFill>
              </a:endParaRPr>
            </a:p>
          </p:txBody>
        </p:sp>
        <p:pic>
          <p:nvPicPr>
            <p:cNvPr id="103" name="Picture 5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87987" y="5681244"/>
              <a:ext cx="809738" cy="479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5"/>
            <p:cNvPicPr>
              <a:picLocks noChangeAspect="1" noChangeArrowheads="1"/>
            </p:cNvPicPr>
            <p:nvPr/>
          </p:nvPicPr>
          <p:blipFill rotWithShape="1">
            <a:blip r:embed="rId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3983" y="5856678"/>
              <a:ext cx="807009" cy="292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4716016" y="6085888"/>
              <a:ext cx="9132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tx2"/>
                  </a:solidFill>
                </a:rPr>
                <a:t>HONDURAS</a:t>
              </a:r>
              <a:endParaRPr lang="es-MX" sz="1000" b="1" dirty="0">
                <a:solidFill>
                  <a:schemeClr val="tx2"/>
                </a:solidFill>
              </a:endParaRP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 rotWithShape="1"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67284" y="5739483"/>
              <a:ext cx="445588" cy="41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" name="Picture 6"/>
            <p:cNvPicPr>
              <a:picLocks noChangeAspect="1" noChangeArrowheads="1"/>
            </p:cNvPicPr>
            <p:nvPr/>
          </p:nvPicPr>
          <p:blipFill rotWithShape="1">
            <a:blip r:embed="rId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08304" y="5816799"/>
              <a:ext cx="705764" cy="348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6"/>
            <p:cNvPicPr>
              <a:picLocks noChangeAspect="1" noChangeArrowheads="1"/>
            </p:cNvPicPr>
            <p:nvPr/>
          </p:nvPicPr>
          <p:blipFill rotWithShape="1">
            <a:blip r:embed="rId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07127" y="5735801"/>
              <a:ext cx="695267" cy="38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6"/>
            <p:cNvPicPr>
              <a:picLocks noChangeAspect="1" noChangeArrowheads="1"/>
            </p:cNvPicPr>
            <p:nvPr/>
          </p:nvPicPr>
          <p:blipFill rotWithShape="1"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0158" y="5779651"/>
              <a:ext cx="813332" cy="353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5724128" y="6093296"/>
              <a:ext cx="9132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tx2"/>
                  </a:solidFill>
                </a:rPr>
                <a:t>PANAMÁ</a:t>
              </a:r>
              <a:endParaRPr lang="es-MX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444208" y="6093296"/>
              <a:ext cx="9132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tx2"/>
                  </a:solidFill>
                </a:rPr>
                <a:t>PARAGUAY</a:t>
              </a:r>
              <a:endParaRPr lang="es-MX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187164" y="6093296"/>
              <a:ext cx="913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 smtClean="0">
                  <a:solidFill>
                    <a:schemeClr val="tx2"/>
                  </a:solidFill>
                </a:rPr>
                <a:t>REPÚBLICA DOMINICANA</a:t>
              </a:r>
              <a:endParaRPr lang="es-MX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051260" y="6093296"/>
              <a:ext cx="913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 smtClean="0">
                  <a:solidFill>
                    <a:schemeClr val="tx2"/>
                  </a:solidFill>
                </a:rPr>
                <a:t>REPÚBLICA DOMINICANA</a:t>
              </a:r>
              <a:endParaRPr lang="es-MX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-36512" y="5651956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OTROS: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84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Cómo </a:t>
            </a:r>
            <a:r>
              <a:rPr lang="es-MX" dirty="0" smtClean="0"/>
              <a:t>ser parte de la red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254" y="1238250"/>
            <a:ext cx="8269247" cy="476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518" y="6088608"/>
            <a:ext cx="7408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/>
              <a:t>Juntos podemos crear un </a:t>
            </a:r>
            <a:r>
              <a:rPr lang="es-MX" sz="3200" b="1" dirty="0" smtClean="0"/>
              <a:t>mundo diferente</a:t>
            </a:r>
            <a:endParaRPr lang="es-MX" sz="3200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268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17</a:t>
            </a:fld>
            <a:endParaRPr lang="es-MX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0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681913" cy="1523495"/>
          </a:xfrm>
        </p:spPr>
        <p:txBody>
          <a:bodyPr/>
          <a:lstStyle/>
          <a:p>
            <a:r>
              <a:rPr lang="es-MX" dirty="0" smtClean="0"/>
              <a:t>Mas información:</a:t>
            </a:r>
            <a:endParaRPr lang="es-MX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0249" y="1981200"/>
            <a:ext cx="7681913" cy="4572000"/>
          </a:xfrm>
        </p:spPr>
        <p:txBody>
          <a:bodyPr/>
          <a:lstStyle/>
          <a:p>
            <a:r>
              <a:rPr lang="es-MX" sz="2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Lic. Sergio López León </a:t>
            </a:r>
          </a:p>
          <a:p>
            <a:r>
              <a:rPr lang="es-MX" sz="2400" dirty="0"/>
              <a:t>Coordinador de Relaciones Públicas y Mercadotecnia</a:t>
            </a:r>
          </a:p>
          <a:p>
            <a:r>
              <a:rPr lang="es-MX" sz="2400" dirty="0"/>
              <a:t>Dirección de Educación para el Desarrollo</a:t>
            </a:r>
          </a:p>
          <a:p>
            <a:r>
              <a:rPr lang="es-MX" sz="2400" dirty="0"/>
              <a:t>Universidad </a:t>
            </a:r>
            <a:r>
              <a:rPr lang="es-MX" sz="2400" dirty="0" err="1"/>
              <a:t>TecVirtual</a:t>
            </a:r>
            <a:r>
              <a:rPr lang="es-MX" sz="2400" dirty="0"/>
              <a:t> del Sistema Tecnológico de Monterrey</a:t>
            </a:r>
          </a:p>
          <a:p>
            <a:r>
              <a:rPr lang="es-MX" sz="2400" dirty="0"/>
              <a:t>slopez@tecvirtual.mx </a:t>
            </a:r>
          </a:p>
          <a:p>
            <a:endParaRPr lang="es-MX" sz="2400" dirty="0"/>
          </a:p>
          <a:p>
            <a:r>
              <a:rPr lang="es-MX" sz="2400" dirty="0"/>
              <a:t>Teléfono </a:t>
            </a:r>
            <a:r>
              <a:rPr lang="es-MX" sz="2400" dirty="0" err="1" smtClean="0"/>
              <a:t>intercampus</a:t>
            </a:r>
            <a:r>
              <a:rPr lang="es-MX" sz="2400" dirty="0" smtClean="0"/>
              <a:t>: 88-888-1762</a:t>
            </a:r>
            <a:endParaRPr lang="es-MX" sz="2400" dirty="0"/>
          </a:p>
          <a:p>
            <a:endParaRPr lang="es-MX" sz="2400" dirty="0" smtClean="0"/>
          </a:p>
          <a:p>
            <a:r>
              <a:rPr lang="es-MX" sz="2400" dirty="0" smtClean="0"/>
              <a:t>Teléfono directo:  52 (81</a:t>
            </a:r>
            <a:r>
              <a:rPr lang="es-MX" sz="2400" dirty="0"/>
              <a:t>) </a:t>
            </a:r>
            <a:r>
              <a:rPr lang="es-MX" sz="2400" dirty="0" smtClean="0"/>
              <a:t>1646-1762</a:t>
            </a:r>
            <a:endParaRPr lang="es-MX" sz="2400" dirty="0"/>
          </a:p>
          <a:p>
            <a:endParaRPr lang="es-MX" sz="2400" dirty="0" smtClean="0"/>
          </a:p>
          <a:p>
            <a:r>
              <a:rPr lang="es-MX" sz="2400" dirty="0" smtClean="0"/>
              <a:t>Teléfono </a:t>
            </a:r>
            <a:r>
              <a:rPr lang="es-MX" sz="2400" dirty="0"/>
              <a:t>sin costo: </a:t>
            </a:r>
            <a:r>
              <a:rPr lang="es-MX" sz="2400" dirty="0" smtClean="0"/>
              <a:t>01-800-288-9017</a:t>
            </a:r>
            <a:endParaRPr lang="es-MX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7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105400" y="1981200"/>
            <a:ext cx="37385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sz="2400" dirty="0">
                <a:latin typeface="Calibri" pitchFamily="34" charset="0"/>
              </a:rPr>
              <a:t>El CCA es un centro de aprendizaje en donde los participantes a través de la tecnología </a:t>
            </a:r>
            <a:r>
              <a:rPr lang="es-ES" sz="2400" dirty="0" smtClean="0">
                <a:latin typeface="Calibri" pitchFamily="34" charset="0"/>
              </a:rPr>
              <a:t>informática:</a:t>
            </a:r>
          </a:p>
          <a:p>
            <a:endParaRPr lang="es-ES" sz="2400" dirty="0" smtClean="0">
              <a:latin typeface="Calibri" pitchFamily="34" charset="0"/>
            </a:endParaRPr>
          </a:p>
          <a:p>
            <a:pPr marL="342900" indent="-342900">
              <a:buClr>
                <a:srgbClr val="FFC000"/>
              </a:buClr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A</a:t>
            </a:r>
            <a:r>
              <a:rPr lang="es-ES" sz="2400" dirty="0" smtClean="0">
                <a:latin typeface="Calibri" pitchFamily="34" charset="0"/>
              </a:rPr>
              <a:t>cceden al </a:t>
            </a:r>
            <a:r>
              <a:rPr lang="es-ES" sz="2400" b="1" dirty="0">
                <a:latin typeface="Calibri" pitchFamily="34" charset="0"/>
              </a:rPr>
              <a:t>C</a:t>
            </a:r>
            <a:r>
              <a:rPr lang="es-ES" sz="2400" b="1" dirty="0" smtClean="0">
                <a:latin typeface="Calibri" pitchFamily="34" charset="0"/>
              </a:rPr>
              <a:t>entro </a:t>
            </a:r>
            <a:r>
              <a:rPr lang="es-ES" sz="2400" b="1" dirty="0">
                <a:latin typeface="Calibri" pitchFamily="34" charset="0"/>
              </a:rPr>
              <a:t>V</a:t>
            </a:r>
            <a:r>
              <a:rPr lang="es-ES" sz="2400" b="1" dirty="0" smtClean="0">
                <a:latin typeface="Calibri" pitchFamily="34" charset="0"/>
              </a:rPr>
              <a:t>irtual  de </a:t>
            </a:r>
            <a:r>
              <a:rPr lang="es-ES" sz="2400" b="1" dirty="0" smtClean="0">
                <a:latin typeface="Calibri" pitchFamily="34" charset="0"/>
              </a:rPr>
              <a:t>Aprendizaje.</a:t>
            </a:r>
            <a:endParaRPr lang="es-ES" sz="2400" b="1" dirty="0" smtClean="0">
              <a:latin typeface="Calibri" pitchFamily="34" charset="0"/>
            </a:endParaRPr>
          </a:p>
          <a:p>
            <a:pPr marL="342900" indent="-342900">
              <a:buClr>
                <a:srgbClr val="FFC000"/>
              </a:buClr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I</a:t>
            </a:r>
            <a:r>
              <a:rPr lang="es-ES" sz="2400" dirty="0" smtClean="0">
                <a:latin typeface="Calibri" pitchFamily="34" charset="0"/>
              </a:rPr>
              <a:t>nteractúan </a:t>
            </a:r>
            <a:r>
              <a:rPr lang="es-ES" sz="2400" dirty="0">
                <a:latin typeface="Calibri" pitchFamily="34" charset="0"/>
              </a:rPr>
              <a:t>con tutores que los </a:t>
            </a:r>
            <a:r>
              <a:rPr lang="es-ES" sz="2400" dirty="0" smtClean="0">
                <a:latin typeface="Calibri" pitchFamily="34" charset="0"/>
              </a:rPr>
              <a:t>asesoran.</a:t>
            </a:r>
            <a:endParaRPr lang="es-ES" sz="2400" dirty="0" smtClean="0">
              <a:latin typeface="Calibri" pitchFamily="34" charset="0"/>
            </a:endParaRPr>
          </a:p>
          <a:p>
            <a:pPr marL="342900" indent="-342900">
              <a:buClr>
                <a:srgbClr val="FFC000"/>
              </a:buClr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U</a:t>
            </a:r>
            <a:r>
              <a:rPr lang="es-ES" sz="2400" dirty="0" smtClean="0">
                <a:latin typeface="Calibri" pitchFamily="34" charset="0"/>
              </a:rPr>
              <a:t>tilizan </a:t>
            </a:r>
            <a:r>
              <a:rPr lang="es-ES" sz="2400" dirty="0">
                <a:latin typeface="Calibri" pitchFamily="34" charset="0"/>
              </a:rPr>
              <a:t>bases de datos </a:t>
            </a:r>
            <a:r>
              <a:rPr lang="es-ES" sz="2400" dirty="0" smtClean="0">
                <a:latin typeface="Calibri" pitchFamily="34" charset="0"/>
              </a:rPr>
              <a:t>especializadas</a:t>
            </a:r>
            <a:r>
              <a:rPr lang="es-ES" sz="2400" dirty="0" smtClean="0">
                <a:latin typeface="Calibri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0402"/>
            <a:ext cx="8305800" cy="553998"/>
          </a:xfrm>
        </p:spPr>
        <p:txBody>
          <a:bodyPr/>
          <a:lstStyle/>
          <a:p>
            <a:r>
              <a:rPr lang="es-MX" sz="4000" dirty="0" smtClean="0"/>
              <a:t>Centros Comunitarios de Aprendizaje (CCA)</a:t>
            </a:r>
            <a:endParaRPr lang="es-MX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3271" y="2203933"/>
            <a:ext cx="267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Espacio físico</a:t>
            </a:r>
            <a:endParaRPr lang="es-MX" sz="1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1828801"/>
            <a:ext cx="4406900" cy="4373097"/>
            <a:chOff x="228600" y="1828801"/>
            <a:chExt cx="4406900" cy="4373097"/>
          </a:xfrm>
        </p:grpSpPr>
        <p:pic>
          <p:nvPicPr>
            <p:cNvPr id="8194" name="Picture 5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600" y="1828801"/>
              <a:ext cx="4406900" cy="309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255" y="4033961"/>
              <a:ext cx="2809039" cy="21679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219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10" y="230633"/>
            <a:ext cx="3930164" cy="1143000"/>
          </a:xfrm>
        </p:spPr>
        <p:txBody>
          <a:bodyPr>
            <a:noAutofit/>
          </a:bodyPr>
          <a:lstStyle/>
          <a:p>
            <a:pPr algn="l"/>
            <a:r>
              <a:rPr lang="es-MX" sz="3600" dirty="0" smtClean="0"/>
              <a:t>Participantes en los Centros Comunitarios de Aprendizaje </a:t>
            </a:r>
            <a:br>
              <a:rPr lang="es-MX" sz="3600" dirty="0" smtClean="0"/>
            </a:br>
            <a:endParaRPr lang="es-MX" sz="20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720512" y="311670"/>
            <a:ext cx="3994888" cy="6151458"/>
            <a:chOff x="5868471" y="1124744"/>
            <a:chExt cx="3096017" cy="4810948"/>
          </a:xfrm>
          <a:solidFill>
            <a:schemeClr val="tx2"/>
          </a:solidFill>
        </p:grpSpPr>
        <p:sp>
          <p:nvSpPr>
            <p:cNvPr id="413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8181015" y="5863994"/>
              <a:ext cx="41864" cy="64528"/>
            </a:xfrm>
            <a:custGeom>
              <a:avLst/>
              <a:gdLst>
                <a:gd name="T0" fmla="*/ 0 w 73"/>
                <a:gd name="T1" fmla="*/ 0 h 20"/>
                <a:gd name="T2" fmla="*/ 188447642 w 73"/>
                <a:gd name="T3" fmla="*/ 2147483647 h 20"/>
                <a:gd name="T4" fmla="*/ 754447775 w 73"/>
                <a:gd name="T5" fmla="*/ 2147483647 h 20"/>
                <a:gd name="T6" fmla="*/ 1508895550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4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868471" y="1461725"/>
              <a:ext cx="984825" cy="503680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646514735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1872592170 h 850"/>
                <a:gd name="T92" fmla="*/ 2147483647 w 1808"/>
                <a:gd name="T93" fmla="*/ 416092418 h 850"/>
                <a:gd name="T94" fmla="*/ 2147483647 w 1808"/>
                <a:gd name="T95" fmla="*/ 2080813482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15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446607" y="2157198"/>
              <a:ext cx="1734408" cy="869341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6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493232" y="3908426"/>
              <a:ext cx="426624" cy="666793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094708059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1032923834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7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870017" y="4544747"/>
              <a:ext cx="328939" cy="1276228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8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750403" y="3734558"/>
              <a:ext cx="1214085" cy="1358681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9" name="Freeform 25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202943" y="5871164"/>
              <a:ext cx="29904" cy="64528"/>
            </a:xfrm>
            <a:custGeom>
              <a:avLst/>
              <a:gdLst>
                <a:gd name="T0" fmla="*/ 0 w 53"/>
                <a:gd name="T1" fmla="*/ 2147483647 h 19"/>
                <a:gd name="T2" fmla="*/ 1257488026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1257488026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20" name="Freeform 29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909889" y="2447575"/>
              <a:ext cx="61800" cy="64528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1680051761 w 112"/>
                <a:gd name="T41" fmla="*/ 2147483647 h 36"/>
                <a:gd name="T42" fmla="*/ 1008092084 w 112"/>
                <a:gd name="T43" fmla="*/ 2147483647 h 36"/>
                <a:gd name="T44" fmla="*/ 168066204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21" name="Freeform 4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973683" y="3263143"/>
              <a:ext cx="39871" cy="66320"/>
            </a:xfrm>
            <a:custGeom>
              <a:avLst/>
              <a:gdLst>
                <a:gd name="T0" fmla="*/ 0 w 80"/>
                <a:gd name="T1" fmla="*/ 2147483647 h 34"/>
                <a:gd name="T2" fmla="*/ 123698282 w 80"/>
                <a:gd name="T3" fmla="*/ 2147483647 h 34"/>
                <a:gd name="T4" fmla="*/ 247644762 w 80"/>
                <a:gd name="T5" fmla="*/ 2147483647 h 34"/>
                <a:gd name="T6" fmla="*/ 495290022 w 80"/>
                <a:gd name="T7" fmla="*/ 2147483647 h 34"/>
                <a:gd name="T8" fmla="*/ 866633066 w 80"/>
                <a:gd name="T9" fmla="*/ 2147483647 h 34"/>
                <a:gd name="T10" fmla="*/ 1609319652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1609319652 w 80"/>
                <a:gd name="T51" fmla="*/ 2147483647 h 34"/>
                <a:gd name="T52" fmla="*/ 866633066 w 80"/>
                <a:gd name="T53" fmla="*/ 2147483647 h 34"/>
                <a:gd name="T54" fmla="*/ 495290022 w 80"/>
                <a:gd name="T55" fmla="*/ 2147483647 h 34"/>
                <a:gd name="T56" fmla="*/ 247644762 w 80"/>
                <a:gd name="T57" fmla="*/ 2147483647 h 34"/>
                <a:gd name="T58" fmla="*/ 123698282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22" name="Freeform 5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111897" y="3539969"/>
              <a:ext cx="29263" cy="65013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423" name="Freeform 5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8137908" y="3513964"/>
              <a:ext cx="16258" cy="6501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424" name="Freeform 5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487639" y="3143391"/>
              <a:ext cx="19508" cy="65013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425" name="Freeform 1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862043" y="4268709"/>
              <a:ext cx="412669" cy="469623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618341085 h 795"/>
                <a:gd name="T112" fmla="*/ 2147483647 w 758"/>
                <a:gd name="T113" fmla="*/ 618341085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26" name="Freeform 1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131175" y="3625219"/>
              <a:ext cx="149519" cy="243774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1020732377 h 414"/>
                <a:gd name="T28" fmla="*/ 2147483647 w 273"/>
                <a:gd name="T29" fmla="*/ 1429163938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657218706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27" name="Freeform 165"/>
            <p:cNvSpPr>
              <a:spLocks/>
            </p:cNvSpPr>
            <p:nvPr/>
          </p:nvSpPr>
          <p:spPr bwMode="auto">
            <a:xfrm>
              <a:off x="8027362" y="3517215"/>
              <a:ext cx="29263" cy="13003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428" name="Freeform 166"/>
            <p:cNvSpPr>
              <a:spLocks/>
            </p:cNvSpPr>
            <p:nvPr/>
          </p:nvSpPr>
          <p:spPr bwMode="auto">
            <a:xfrm>
              <a:off x="7838784" y="3439200"/>
              <a:ext cx="3252" cy="13003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429" name="Freeform 167"/>
            <p:cNvSpPr>
              <a:spLocks/>
            </p:cNvSpPr>
            <p:nvPr/>
          </p:nvSpPr>
          <p:spPr bwMode="auto">
            <a:xfrm>
              <a:off x="7890806" y="3484709"/>
              <a:ext cx="13005" cy="6501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430" name="Freeform 168"/>
            <p:cNvSpPr>
              <a:spLocks/>
            </p:cNvSpPr>
            <p:nvPr/>
          </p:nvSpPr>
          <p:spPr bwMode="auto">
            <a:xfrm>
              <a:off x="7772332" y="3495490"/>
              <a:ext cx="406689" cy="396804"/>
            </a:xfrm>
            <a:custGeom>
              <a:avLst/>
              <a:gdLst>
                <a:gd name="T0" fmla="*/ 1475848108 w 743"/>
                <a:gd name="T1" fmla="*/ 2147483647 h 672"/>
                <a:gd name="T2" fmla="*/ 2147483647 w 743"/>
                <a:gd name="T3" fmla="*/ 2147483647 h 672"/>
                <a:gd name="T4" fmla="*/ 2147483647 w 743"/>
                <a:gd name="T5" fmla="*/ 2147483647 h 672"/>
                <a:gd name="T6" fmla="*/ 2147483647 w 743"/>
                <a:gd name="T7" fmla="*/ 2147483647 h 672"/>
                <a:gd name="T8" fmla="*/ 2147483647 w 743"/>
                <a:gd name="T9" fmla="*/ 2147483647 h 672"/>
                <a:gd name="T10" fmla="*/ 2147483647 w 743"/>
                <a:gd name="T11" fmla="*/ 2147483647 h 672"/>
                <a:gd name="T12" fmla="*/ 2147483647 w 743"/>
                <a:gd name="T13" fmla="*/ 2147483647 h 672"/>
                <a:gd name="T14" fmla="*/ 2147483647 w 743"/>
                <a:gd name="T15" fmla="*/ 2147483647 h 672"/>
                <a:gd name="T16" fmla="*/ 2147483647 w 743"/>
                <a:gd name="T17" fmla="*/ 2147483647 h 672"/>
                <a:gd name="T18" fmla="*/ 2147483647 w 743"/>
                <a:gd name="T19" fmla="*/ 2147483647 h 672"/>
                <a:gd name="T20" fmla="*/ 2147483647 w 743"/>
                <a:gd name="T21" fmla="*/ 2147483647 h 672"/>
                <a:gd name="T22" fmla="*/ 2147483647 w 743"/>
                <a:gd name="T23" fmla="*/ 2147483647 h 672"/>
                <a:gd name="T24" fmla="*/ 2147483647 w 743"/>
                <a:gd name="T25" fmla="*/ 2147483647 h 672"/>
                <a:gd name="T26" fmla="*/ 2147483647 w 743"/>
                <a:gd name="T27" fmla="*/ 2147483647 h 672"/>
                <a:gd name="T28" fmla="*/ 2147483647 w 743"/>
                <a:gd name="T29" fmla="*/ 2147483647 h 672"/>
                <a:gd name="T30" fmla="*/ 2147483647 w 743"/>
                <a:gd name="T31" fmla="*/ 2147483647 h 672"/>
                <a:gd name="T32" fmla="*/ 2147483647 w 743"/>
                <a:gd name="T33" fmla="*/ 2147483647 h 672"/>
                <a:gd name="T34" fmla="*/ 2147483647 w 743"/>
                <a:gd name="T35" fmla="*/ 2147483647 h 672"/>
                <a:gd name="T36" fmla="*/ 2147483647 w 743"/>
                <a:gd name="T37" fmla="*/ 2147483647 h 672"/>
                <a:gd name="T38" fmla="*/ 2147483647 w 743"/>
                <a:gd name="T39" fmla="*/ 2147483647 h 672"/>
                <a:gd name="T40" fmla="*/ 2147483647 w 743"/>
                <a:gd name="T41" fmla="*/ 2147483647 h 672"/>
                <a:gd name="T42" fmla="*/ 2147483647 w 743"/>
                <a:gd name="T43" fmla="*/ 2147483647 h 672"/>
                <a:gd name="T44" fmla="*/ 2147483647 w 743"/>
                <a:gd name="T45" fmla="*/ 2147483647 h 672"/>
                <a:gd name="T46" fmla="*/ 2147483647 w 743"/>
                <a:gd name="T47" fmla="*/ 2147483647 h 672"/>
                <a:gd name="T48" fmla="*/ 2147483647 w 743"/>
                <a:gd name="T49" fmla="*/ 2147483647 h 672"/>
                <a:gd name="T50" fmla="*/ 2147483647 w 743"/>
                <a:gd name="T51" fmla="*/ 2147483647 h 672"/>
                <a:gd name="T52" fmla="*/ 2147483647 w 743"/>
                <a:gd name="T53" fmla="*/ 2147483647 h 672"/>
                <a:gd name="T54" fmla="*/ 2147483647 w 743"/>
                <a:gd name="T55" fmla="*/ 2147483647 h 672"/>
                <a:gd name="T56" fmla="*/ 2147483647 w 743"/>
                <a:gd name="T57" fmla="*/ 2147483647 h 672"/>
                <a:gd name="T58" fmla="*/ 2147483647 w 743"/>
                <a:gd name="T59" fmla="*/ 2147483647 h 672"/>
                <a:gd name="T60" fmla="*/ 2147483647 w 743"/>
                <a:gd name="T61" fmla="*/ 2147483647 h 672"/>
                <a:gd name="T62" fmla="*/ 2147483647 w 743"/>
                <a:gd name="T63" fmla="*/ 2147483647 h 672"/>
                <a:gd name="T64" fmla="*/ 2147483647 w 743"/>
                <a:gd name="T65" fmla="*/ 2147483647 h 672"/>
                <a:gd name="T66" fmla="*/ 2147483647 w 743"/>
                <a:gd name="T67" fmla="*/ 2147483647 h 672"/>
                <a:gd name="T68" fmla="*/ 2147483647 w 743"/>
                <a:gd name="T69" fmla="*/ 2147483647 h 672"/>
                <a:gd name="T70" fmla="*/ 2147483647 w 743"/>
                <a:gd name="T71" fmla="*/ 2147483647 h 672"/>
                <a:gd name="T72" fmla="*/ 2147483647 w 743"/>
                <a:gd name="T73" fmla="*/ 2147483647 h 672"/>
                <a:gd name="T74" fmla="*/ 2147483647 w 743"/>
                <a:gd name="T75" fmla="*/ 2147483647 h 672"/>
                <a:gd name="T76" fmla="*/ 2147483647 w 743"/>
                <a:gd name="T77" fmla="*/ 2147483647 h 672"/>
                <a:gd name="T78" fmla="*/ 2147483647 w 743"/>
                <a:gd name="T79" fmla="*/ 2147483647 h 672"/>
                <a:gd name="T80" fmla="*/ 2147483647 w 743"/>
                <a:gd name="T81" fmla="*/ 2147483647 h 672"/>
                <a:gd name="T82" fmla="*/ 2147483647 w 743"/>
                <a:gd name="T83" fmla="*/ 2147483647 h 672"/>
                <a:gd name="T84" fmla="*/ 2147483647 w 743"/>
                <a:gd name="T85" fmla="*/ 2147483647 h 672"/>
                <a:gd name="T86" fmla="*/ 2147483647 w 743"/>
                <a:gd name="T87" fmla="*/ 2147483647 h 672"/>
                <a:gd name="T88" fmla="*/ 2147483647 w 743"/>
                <a:gd name="T89" fmla="*/ 2147483647 h 672"/>
                <a:gd name="T90" fmla="*/ 2147483647 w 743"/>
                <a:gd name="T91" fmla="*/ 2147483647 h 672"/>
                <a:gd name="T92" fmla="*/ 2147483647 w 743"/>
                <a:gd name="T93" fmla="*/ 2058891364 h 672"/>
                <a:gd name="T94" fmla="*/ 2147483647 w 743"/>
                <a:gd name="T95" fmla="*/ 2147483647 h 672"/>
                <a:gd name="T96" fmla="*/ 2147483647 w 743"/>
                <a:gd name="T97" fmla="*/ 2147483647 h 672"/>
                <a:gd name="T98" fmla="*/ 2147483647 w 743"/>
                <a:gd name="T99" fmla="*/ 2147483647 h 672"/>
                <a:gd name="T100" fmla="*/ 2147483647 w 743"/>
                <a:gd name="T101" fmla="*/ 2147483647 h 672"/>
                <a:gd name="T102" fmla="*/ 2147483647 w 743"/>
                <a:gd name="T103" fmla="*/ 2147483647 h 672"/>
                <a:gd name="T104" fmla="*/ 2147483647 w 743"/>
                <a:gd name="T105" fmla="*/ 2147483647 h 672"/>
                <a:gd name="T106" fmla="*/ 2147483647 w 743"/>
                <a:gd name="T107" fmla="*/ 2147483647 h 672"/>
                <a:gd name="T108" fmla="*/ 2147483647 w 743"/>
                <a:gd name="T109" fmla="*/ 2147483647 h 672"/>
                <a:gd name="T110" fmla="*/ 2147483647 w 743"/>
                <a:gd name="T111" fmla="*/ 2147483647 h 672"/>
                <a:gd name="T112" fmla="*/ 2147483647 w 743"/>
                <a:gd name="T113" fmla="*/ 2147483647 h 672"/>
                <a:gd name="T114" fmla="*/ 2147483647 w 743"/>
                <a:gd name="T115" fmla="*/ 2147483647 h 672"/>
                <a:gd name="T116" fmla="*/ 2147483647 w 743"/>
                <a:gd name="T117" fmla="*/ 2147483647 h 672"/>
                <a:gd name="T118" fmla="*/ 163883078 w 743"/>
                <a:gd name="T119" fmla="*/ 2147483647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1" name="Freeform 19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538311" y="2757671"/>
              <a:ext cx="839293" cy="656038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980882002 w 1535"/>
                <a:gd name="T71" fmla="*/ 2147483647 h 1109"/>
                <a:gd name="T72" fmla="*/ 2147483647 w 1535"/>
                <a:gd name="T73" fmla="*/ 1035125624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2" name="Freeform 19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139149" y="4609276"/>
              <a:ext cx="265146" cy="299340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1666127626 h 505"/>
                <a:gd name="T80" fmla="*/ 2147483647 w 486"/>
                <a:gd name="T81" fmla="*/ 416707361 h 505"/>
                <a:gd name="T82" fmla="*/ 2147483647 w 486"/>
                <a:gd name="T83" fmla="*/ 208353681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3" name="Freeform 195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352462" y="3711256"/>
              <a:ext cx="91704" cy="123679"/>
            </a:xfrm>
            <a:custGeom>
              <a:avLst/>
              <a:gdLst>
                <a:gd name="T0" fmla="*/ 1180142643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02277804 h 208"/>
                <a:gd name="T46" fmla="*/ 2147483647 w 166"/>
                <a:gd name="T47" fmla="*/ 1681893477 h 208"/>
                <a:gd name="T48" fmla="*/ 2147483647 w 166"/>
                <a:gd name="T49" fmla="*/ 1051138902 h 208"/>
                <a:gd name="T50" fmla="*/ 2147483647 w 166"/>
                <a:gd name="T51" fmla="*/ 630753981 h 208"/>
                <a:gd name="T52" fmla="*/ 2147483647 w 166"/>
                <a:gd name="T53" fmla="*/ 210369060 h 208"/>
                <a:gd name="T54" fmla="*/ 2147483647 w 166"/>
                <a:gd name="T55" fmla="*/ 0 h 208"/>
                <a:gd name="T56" fmla="*/ 2147483647 w 166"/>
                <a:gd name="T57" fmla="*/ 210369060 h 208"/>
                <a:gd name="T58" fmla="*/ 2147483647 w 166"/>
                <a:gd name="T59" fmla="*/ 1051138902 h 208"/>
                <a:gd name="T60" fmla="*/ 2147483647 w 166"/>
                <a:gd name="T61" fmla="*/ 2147483647 h 208"/>
                <a:gd name="T62" fmla="*/ 1854597389 w 166"/>
                <a:gd name="T63" fmla="*/ 2147483647 h 208"/>
                <a:gd name="T64" fmla="*/ 1180142643 w 166"/>
                <a:gd name="T65" fmla="*/ 2147483647 h 208"/>
                <a:gd name="T66" fmla="*/ 674454746 w 166"/>
                <a:gd name="T67" fmla="*/ 2147483647 h 208"/>
                <a:gd name="T68" fmla="*/ 33722709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337227097 w 166"/>
                <a:gd name="T75" fmla="*/ 2147483647 h 208"/>
                <a:gd name="T76" fmla="*/ 505688450 w 166"/>
                <a:gd name="T77" fmla="*/ 2147483647 h 208"/>
                <a:gd name="T78" fmla="*/ 842915546 w 166"/>
                <a:gd name="T79" fmla="*/ 2147483647 h 208"/>
                <a:gd name="T80" fmla="*/ 1685831093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1854597389 w 166"/>
                <a:gd name="T109" fmla="*/ 2147483647 h 208"/>
                <a:gd name="T110" fmla="*/ 1180142643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34" name="Freeform 19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742429" y="3212954"/>
              <a:ext cx="87717" cy="66320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1682979011 w 164"/>
                <a:gd name="T27" fmla="*/ 2147483647 h 104"/>
                <a:gd name="T28" fmla="*/ 918014565 w 164"/>
                <a:gd name="T29" fmla="*/ 2147483647 h 104"/>
                <a:gd name="T30" fmla="*/ 459150358 w 164"/>
                <a:gd name="T31" fmla="*/ 2147483647 h 104"/>
                <a:gd name="T32" fmla="*/ 153050119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153050119 w 164"/>
                <a:gd name="T41" fmla="*/ 2147483647 h 104"/>
                <a:gd name="T42" fmla="*/ 459150358 w 164"/>
                <a:gd name="T43" fmla="*/ 2147483647 h 104"/>
                <a:gd name="T44" fmla="*/ 918014565 w 164"/>
                <a:gd name="T45" fmla="*/ 2147483647 h 104"/>
                <a:gd name="T46" fmla="*/ 1836029131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155584870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155584870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5" name="Freeform 19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8202943" y="5871164"/>
              <a:ext cx="29904" cy="64528"/>
            </a:xfrm>
            <a:custGeom>
              <a:avLst/>
              <a:gdLst>
                <a:gd name="T0" fmla="*/ 0 w 53"/>
                <a:gd name="T1" fmla="*/ 2147483647 h 19"/>
                <a:gd name="T2" fmla="*/ 1257488026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1257488026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6" name="Freeform 19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8159085" y="5847862"/>
              <a:ext cx="43859" cy="66320"/>
            </a:xfrm>
            <a:custGeom>
              <a:avLst/>
              <a:gdLst>
                <a:gd name="T0" fmla="*/ 0 w 80"/>
                <a:gd name="T1" fmla="*/ 0 h 18"/>
                <a:gd name="T2" fmla="*/ 164709185 w 80"/>
                <a:gd name="T3" fmla="*/ 2147483647 h 18"/>
                <a:gd name="T4" fmla="*/ 823846908 w 80"/>
                <a:gd name="T5" fmla="*/ 2147483647 h 18"/>
                <a:gd name="T6" fmla="*/ 1318275445 w 80"/>
                <a:gd name="T7" fmla="*/ 2147483647 h 18"/>
                <a:gd name="T8" fmla="*/ 1812703435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7" name="Freeform 19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8159085" y="5824560"/>
              <a:ext cx="27910" cy="68113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010370648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8" name="Freeform 20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8121208" y="5817390"/>
              <a:ext cx="31897" cy="68113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061005162 w 54"/>
                <a:gd name="T5" fmla="*/ 2147483647 h 39"/>
                <a:gd name="T6" fmla="*/ 1236533278 w 54"/>
                <a:gd name="T7" fmla="*/ 2147483647 h 39"/>
                <a:gd name="T8" fmla="*/ 824471884 w 54"/>
                <a:gd name="T9" fmla="*/ 2147483647 h 39"/>
                <a:gd name="T10" fmla="*/ 412061395 w 54"/>
                <a:gd name="T11" fmla="*/ 2147483647 h 39"/>
                <a:gd name="T12" fmla="*/ 0 w 54"/>
                <a:gd name="T13" fmla="*/ 2147483647 h 39"/>
                <a:gd name="T14" fmla="*/ 412061395 w 54"/>
                <a:gd name="T15" fmla="*/ 2147483647 h 39"/>
                <a:gd name="T16" fmla="*/ 618266639 w 54"/>
                <a:gd name="T17" fmla="*/ 2147483647 h 39"/>
                <a:gd name="T18" fmla="*/ 1030328034 w 54"/>
                <a:gd name="T19" fmla="*/ 2147483647 h 39"/>
                <a:gd name="T20" fmla="*/ 1648595264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9" name="Freeform 201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8089310" y="5806635"/>
              <a:ext cx="35884" cy="66321"/>
            </a:xfrm>
            <a:custGeom>
              <a:avLst/>
              <a:gdLst>
                <a:gd name="T0" fmla="*/ 0 w 60"/>
                <a:gd name="T1" fmla="*/ 2147483647 h 15"/>
                <a:gd name="T2" fmla="*/ 2139306595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1497264086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40" name="Freeform 202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8059406" y="5792296"/>
              <a:ext cx="41866" cy="64528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1488204873 w 79"/>
                <a:gd name="T13" fmla="*/ 2147483647 h 32"/>
                <a:gd name="T14" fmla="*/ 744242873 w 79"/>
                <a:gd name="T15" fmla="*/ 2147483647 h 32"/>
                <a:gd name="T16" fmla="*/ 0 w 79"/>
                <a:gd name="T17" fmla="*/ 2147483647 h 32"/>
                <a:gd name="T18" fmla="*/ 744242873 w 79"/>
                <a:gd name="T19" fmla="*/ 2147483647 h 32"/>
                <a:gd name="T20" fmla="*/ 1488204873 w 79"/>
                <a:gd name="T21" fmla="*/ 2147483647 h 32"/>
                <a:gd name="T22" fmla="*/ 1785901810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41" name="Freeform 203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8051432" y="5770786"/>
              <a:ext cx="37878" cy="64528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1701204284 w 66"/>
                <a:gd name="T9" fmla="*/ 2147483647 h 19"/>
                <a:gd name="T10" fmla="*/ 945296568 w 66"/>
                <a:gd name="T11" fmla="*/ 2147483647 h 19"/>
                <a:gd name="T12" fmla="*/ 37811885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42" name="Freeform 204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925838" y="5421258"/>
              <a:ext cx="31897" cy="68113"/>
            </a:xfrm>
            <a:custGeom>
              <a:avLst/>
              <a:gdLst>
                <a:gd name="T0" fmla="*/ 2147483647 w 53"/>
                <a:gd name="T1" fmla="*/ 0 h 80"/>
                <a:gd name="T2" fmla="*/ 1743990743 w 53"/>
                <a:gd name="T3" fmla="*/ 2147483647 h 80"/>
                <a:gd name="T4" fmla="*/ 871814220 w 53"/>
                <a:gd name="T5" fmla="*/ 2147483647 h 80"/>
                <a:gd name="T6" fmla="*/ 436088562 w 53"/>
                <a:gd name="T7" fmla="*/ 2147483647 h 80"/>
                <a:gd name="T8" fmla="*/ 218044281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436088562 w 53"/>
                <a:gd name="T17" fmla="*/ 2147483647 h 80"/>
                <a:gd name="T18" fmla="*/ 1307902783 w 53"/>
                <a:gd name="T19" fmla="*/ 2147483647 h 80"/>
                <a:gd name="T20" fmla="*/ 1961672722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616892630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43" name="Freeform 20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7963715" y="5528805"/>
              <a:ext cx="21930" cy="60943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1530319795 w 41"/>
                <a:gd name="T17" fmla="*/ 2147483647 h 43"/>
                <a:gd name="T18" fmla="*/ 918077520 w 41"/>
                <a:gd name="T19" fmla="*/ 2147483647 h 43"/>
                <a:gd name="T20" fmla="*/ 459181572 w 41"/>
                <a:gd name="T21" fmla="*/ 2147483647 h 43"/>
                <a:gd name="T22" fmla="*/ 153060702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44" name="Freeform 206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969696" y="5553900"/>
              <a:ext cx="9967" cy="66320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123679506 w 20"/>
                <a:gd name="T5" fmla="*/ 2147483647 h 24"/>
                <a:gd name="T6" fmla="*/ 247607689 w 20"/>
                <a:gd name="T7" fmla="*/ 2147483647 h 24"/>
                <a:gd name="T8" fmla="*/ 494967200 w 20"/>
                <a:gd name="T9" fmla="*/ 2147483647 h 24"/>
                <a:gd name="T10" fmla="*/ 866254396 w 20"/>
                <a:gd name="T11" fmla="*/ 2147483647 h 24"/>
                <a:gd name="T12" fmla="*/ 1237789770 w 20"/>
                <a:gd name="T13" fmla="*/ 2147483647 h 24"/>
                <a:gd name="T14" fmla="*/ 1732756970 w 20"/>
                <a:gd name="T15" fmla="*/ 2147483647 h 24"/>
                <a:gd name="T16" fmla="*/ 2104044165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45" name="Freeform 207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987638" y="5623805"/>
              <a:ext cx="21930" cy="68113"/>
            </a:xfrm>
            <a:custGeom>
              <a:avLst/>
              <a:gdLst>
                <a:gd name="T0" fmla="*/ 0 w 39"/>
                <a:gd name="T1" fmla="*/ 2147483647 h 43"/>
                <a:gd name="T2" fmla="*/ 355713597 w 39"/>
                <a:gd name="T3" fmla="*/ 2147483647 h 43"/>
                <a:gd name="T4" fmla="*/ 1066824774 w 39"/>
                <a:gd name="T5" fmla="*/ 2147483647 h 43"/>
                <a:gd name="T6" fmla="*/ 2133649548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1066824774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46" name="Freeform 208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971689" y="5638145"/>
              <a:ext cx="33891" cy="66321"/>
            </a:xfrm>
            <a:custGeom>
              <a:avLst/>
              <a:gdLst>
                <a:gd name="T0" fmla="*/ 2147483647 w 55"/>
                <a:gd name="T1" fmla="*/ 2147483647 h 62"/>
                <a:gd name="T2" fmla="*/ 1871933029 w 55"/>
                <a:gd name="T3" fmla="*/ 0 h 62"/>
                <a:gd name="T4" fmla="*/ 935966515 w 55"/>
                <a:gd name="T5" fmla="*/ 2147483647 h 62"/>
                <a:gd name="T6" fmla="*/ 233896580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467793160 w 55"/>
                <a:gd name="T13" fmla="*/ 2147483647 h 62"/>
                <a:gd name="T14" fmla="*/ 935966515 w 55"/>
                <a:gd name="T15" fmla="*/ 2147483647 h 62"/>
                <a:gd name="T16" fmla="*/ 1871933029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47" name="Freeform 209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8009568" y="5675787"/>
              <a:ext cx="13954" cy="66320"/>
            </a:xfrm>
            <a:custGeom>
              <a:avLst/>
              <a:gdLst>
                <a:gd name="T0" fmla="*/ 2091309104 w 35"/>
                <a:gd name="T1" fmla="*/ 2147483647 h 43"/>
                <a:gd name="T2" fmla="*/ 443630352 w 35"/>
                <a:gd name="T3" fmla="*/ 0 h 43"/>
                <a:gd name="T4" fmla="*/ 253525840 w 35"/>
                <a:gd name="T5" fmla="*/ 2147483647 h 43"/>
                <a:gd name="T6" fmla="*/ 0 w 35"/>
                <a:gd name="T7" fmla="*/ 2147483647 h 43"/>
                <a:gd name="T8" fmla="*/ 126683582 w 35"/>
                <a:gd name="T9" fmla="*/ 2147483647 h 43"/>
                <a:gd name="T10" fmla="*/ 316788094 w 35"/>
                <a:gd name="T11" fmla="*/ 2147483647 h 43"/>
                <a:gd name="T12" fmla="*/ 380209024 w 35"/>
                <a:gd name="T13" fmla="*/ 2147483647 h 43"/>
                <a:gd name="T14" fmla="*/ 506892605 w 35"/>
                <a:gd name="T15" fmla="*/ 2147483647 h 43"/>
                <a:gd name="T16" fmla="*/ 697156193 w 35"/>
                <a:gd name="T17" fmla="*/ 2147483647 h 43"/>
                <a:gd name="T18" fmla="*/ 887260704 w 35"/>
                <a:gd name="T19" fmla="*/ 2147483647 h 43"/>
                <a:gd name="T20" fmla="*/ 1140627469 w 35"/>
                <a:gd name="T21" fmla="*/ 2147483647 h 43"/>
                <a:gd name="T22" fmla="*/ 1394152911 w 35"/>
                <a:gd name="T23" fmla="*/ 2147483647 h 43"/>
                <a:gd name="T24" fmla="*/ 1647678752 w 35"/>
                <a:gd name="T25" fmla="*/ 2147483647 h 43"/>
                <a:gd name="T26" fmla="*/ 1774362333 w 35"/>
                <a:gd name="T27" fmla="*/ 2147483647 h 43"/>
                <a:gd name="T28" fmla="*/ 1964466845 w 35"/>
                <a:gd name="T29" fmla="*/ 2147483647 h 43"/>
                <a:gd name="T30" fmla="*/ 2091309104 w 35"/>
                <a:gd name="T31" fmla="*/ 2147483647 h 43"/>
                <a:gd name="T32" fmla="*/ 2147483647 w 35"/>
                <a:gd name="T33" fmla="*/ 2147483647 h 43"/>
                <a:gd name="T34" fmla="*/ 2091309104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48" name="Freeform 210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005580" y="5713428"/>
              <a:ext cx="25916" cy="62736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1987659404 w 53"/>
                <a:gd name="T11" fmla="*/ 2147483647 h 21"/>
                <a:gd name="T12" fmla="*/ 1519974867 w 53"/>
                <a:gd name="T13" fmla="*/ 2147483647 h 21"/>
                <a:gd name="T14" fmla="*/ 935369074 w 53"/>
                <a:gd name="T15" fmla="*/ 2147483647 h 21"/>
                <a:gd name="T16" fmla="*/ 0 w 53"/>
                <a:gd name="T17" fmla="*/ 2147483647 h 21"/>
                <a:gd name="T18" fmla="*/ 584605793 w 53"/>
                <a:gd name="T19" fmla="*/ 2147483647 h 21"/>
                <a:gd name="T20" fmla="*/ 1286132843 w 53"/>
                <a:gd name="T21" fmla="*/ 2147483647 h 21"/>
                <a:gd name="T22" fmla="*/ 1987659404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49" name="Freeform 211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8035483" y="5729560"/>
              <a:ext cx="21930" cy="64528"/>
            </a:xfrm>
            <a:custGeom>
              <a:avLst/>
              <a:gdLst>
                <a:gd name="T0" fmla="*/ 2147483647 w 43"/>
                <a:gd name="T1" fmla="*/ 0 h 38"/>
                <a:gd name="T2" fmla="*/ 1591812000 w 43"/>
                <a:gd name="T3" fmla="*/ 0 h 38"/>
                <a:gd name="T4" fmla="*/ 265302000 w 43"/>
                <a:gd name="T5" fmla="*/ 0 h 38"/>
                <a:gd name="T6" fmla="*/ 132651000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132651000 w 43"/>
                <a:gd name="T15" fmla="*/ 2147483647 h 38"/>
                <a:gd name="T16" fmla="*/ 265302000 w 43"/>
                <a:gd name="T17" fmla="*/ 2147483647 h 38"/>
                <a:gd name="T18" fmla="*/ 397953000 w 43"/>
                <a:gd name="T19" fmla="*/ 2147483647 h 38"/>
                <a:gd name="T20" fmla="*/ 663255000 w 43"/>
                <a:gd name="T21" fmla="*/ 2147483647 h 38"/>
                <a:gd name="T22" fmla="*/ 1326510000 w 43"/>
                <a:gd name="T23" fmla="*/ 2147483647 h 38"/>
                <a:gd name="T24" fmla="*/ 1989765000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50" name="Freeform 212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8037478" y="5761824"/>
              <a:ext cx="7974" cy="64528"/>
            </a:xfrm>
            <a:custGeom>
              <a:avLst/>
              <a:gdLst>
                <a:gd name="T0" fmla="*/ 0 w 20"/>
                <a:gd name="T1" fmla="*/ 0 h 5"/>
                <a:gd name="T2" fmla="*/ 63425595 w 20"/>
                <a:gd name="T3" fmla="*/ 2147483647 h 5"/>
                <a:gd name="T4" fmla="*/ 126692507 w 20"/>
                <a:gd name="T5" fmla="*/ 2147483647 h 5"/>
                <a:gd name="T6" fmla="*/ 253544095 w 20"/>
                <a:gd name="T7" fmla="*/ 2147483647 h 5"/>
                <a:gd name="T8" fmla="*/ 443662196 w 20"/>
                <a:gd name="T9" fmla="*/ 2147483647 h 5"/>
                <a:gd name="T10" fmla="*/ 697205893 w 20"/>
                <a:gd name="T11" fmla="*/ 2147483647 h 5"/>
                <a:gd name="T12" fmla="*/ 887323994 w 20"/>
                <a:gd name="T13" fmla="*/ 2147483647 h 5"/>
                <a:gd name="T14" fmla="*/ 1077442494 w 20"/>
                <a:gd name="T15" fmla="*/ 2147483647 h 5"/>
                <a:gd name="T16" fmla="*/ 1267560596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51" name="Freeform 213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8131175" y="5840692"/>
              <a:ext cx="43859" cy="64528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1301298933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52" name="Freeform 214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8179021" y="5774371"/>
              <a:ext cx="155499" cy="112925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1016671277 w 281"/>
                <a:gd name="T25" fmla="*/ 2147483647 h 193"/>
                <a:gd name="T26" fmla="*/ 0 w 281"/>
                <a:gd name="T27" fmla="*/ 2147483647 h 193"/>
                <a:gd name="T28" fmla="*/ 169343391 w 281"/>
                <a:gd name="T29" fmla="*/ 2147483647 h 193"/>
                <a:gd name="T30" fmla="*/ 1525007469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53" name="Freeform 215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7616833" y="3252388"/>
              <a:ext cx="65789" cy="66320"/>
            </a:xfrm>
            <a:custGeom>
              <a:avLst/>
              <a:gdLst>
                <a:gd name="T0" fmla="*/ 0 w 120"/>
                <a:gd name="T1" fmla="*/ 2147483647 h 56"/>
                <a:gd name="T2" fmla="*/ 659147666 w 120"/>
                <a:gd name="T3" fmla="*/ 2147483647 h 56"/>
                <a:gd name="T4" fmla="*/ 1647718948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1660598323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1318295333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54" name="Freeform 216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7435618" y="3097882"/>
              <a:ext cx="315381" cy="123524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grpFill/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455" name="Freeform 217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7820178" y="3212954"/>
              <a:ext cx="111640" cy="78868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1599801309 h 129"/>
                <a:gd name="T44" fmla="*/ 2147483647 w 207"/>
                <a:gd name="T45" fmla="*/ 0 h 129"/>
                <a:gd name="T46" fmla="*/ 0 w 207"/>
                <a:gd name="T47" fmla="*/ 0 h 129"/>
                <a:gd name="T48" fmla="*/ 156778695 w 207"/>
                <a:gd name="T49" fmla="*/ 1371044369 h 129"/>
                <a:gd name="T50" fmla="*/ 313848624 w 207"/>
                <a:gd name="T51" fmla="*/ 2147483647 h 129"/>
                <a:gd name="T52" fmla="*/ 627406553 w 207"/>
                <a:gd name="T53" fmla="*/ 2147483647 h 129"/>
                <a:gd name="T54" fmla="*/ 941255177 w 207"/>
                <a:gd name="T55" fmla="*/ 2147483647 h 129"/>
                <a:gd name="T56" fmla="*/ 1568662269 w 207"/>
                <a:gd name="T57" fmla="*/ 2147483647 h 129"/>
                <a:gd name="T58" fmla="*/ 2039289588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1725731659 w 207"/>
                <a:gd name="T69" fmla="*/ 2147483647 h 129"/>
                <a:gd name="T70" fmla="*/ 1098034411 w 207"/>
                <a:gd name="T71" fmla="*/ 2147483647 h 129"/>
                <a:gd name="T72" fmla="*/ 0 w 207"/>
                <a:gd name="T73" fmla="*/ 2147483647 h 129"/>
                <a:gd name="T74" fmla="*/ 627406553 w 207"/>
                <a:gd name="T75" fmla="*/ 2147483647 h 129"/>
                <a:gd name="T76" fmla="*/ 2039289588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56" name="Freeform 218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7277926" y="3281067"/>
              <a:ext cx="41866" cy="95000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939184805 h 154"/>
                <a:gd name="T4" fmla="*/ 2147483647 w 72"/>
                <a:gd name="T5" fmla="*/ 2112784578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589664003 w 72"/>
                <a:gd name="T45" fmla="*/ 2147483647 h 154"/>
                <a:gd name="T46" fmla="*/ 1572887594 w 72"/>
                <a:gd name="T47" fmla="*/ 2147483647 h 154"/>
                <a:gd name="T48" fmla="*/ 1769329263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57" name="Freeform 219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7178247" y="3281067"/>
              <a:ext cx="117621" cy="164906"/>
            </a:xfrm>
            <a:custGeom>
              <a:avLst/>
              <a:gdLst>
                <a:gd name="T0" fmla="*/ 1328307694 w 214"/>
                <a:gd name="T1" fmla="*/ 2147483647 h 271"/>
                <a:gd name="T2" fmla="*/ 1992612414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676137723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58" name="Freeform 220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7238054" y="3406539"/>
              <a:ext cx="89711" cy="64528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1410964054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59" name="Freeform 22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7277926" y="3363520"/>
              <a:ext cx="179421" cy="98584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397109769 h 169"/>
                <a:gd name="T40" fmla="*/ 2147483647 w 332"/>
                <a:gd name="T41" fmla="*/ 198384842 h 169"/>
                <a:gd name="T42" fmla="*/ 2147483647 w 332"/>
                <a:gd name="T43" fmla="*/ 0 h 169"/>
                <a:gd name="T44" fmla="*/ 2147483647 w 332"/>
                <a:gd name="T45" fmla="*/ 198384842 h 169"/>
                <a:gd name="T46" fmla="*/ 2147483647 w 332"/>
                <a:gd name="T47" fmla="*/ 793878869 h 169"/>
                <a:gd name="T48" fmla="*/ 2147483647 w 332"/>
                <a:gd name="T49" fmla="*/ 1984866923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1736289983 w 332"/>
                <a:gd name="T67" fmla="*/ 2147483647 h 169"/>
                <a:gd name="T68" fmla="*/ 1104858846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60" name="Freeform 222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7299856" y="3397576"/>
              <a:ext cx="157492" cy="138020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1418063878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61" name="Freeform 223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7363650" y="3524841"/>
              <a:ext cx="105659" cy="112924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1779836163 w 205"/>
                <a:gd name="T43" fmla="*/ 2147483647 h 191"/>
                <a:gd name="T44" fmla="*/ 547764604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410690348 w 205"/>
                <a:gd name="T51" fmla="*/ 2147483647 h 191"/>
                <a:gd name="T52" fmla="*/ 1095263256 w 205"/>
                <a:gd name="T53" fmla="*/ 2147483647 h 191"/>
                <a:gd name="T54" fmla="*/ 1916910419 w 205"/>
                <a:gd name="T55" fmla="*/ 2147483647 h 191"/>
                <a:gd name="T56" fmla="*/ 2147483647 w 205"/>
                <a:gd name="T57" fmla="*/ 826678766 h 191"/>
                <a:gd name="T58" fmla="*/ 2147483647 w 205"/>
                <a:gd name="T59" fmla="*/ 0 h 191"/>
                <a:gd name="T60" fmla="*/ 2147483647 w 205"/>
                <a:gd name="T61" fmla="*/ 1239844033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62" name="Freeform 224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7465322" y="3585785"/>
              <a:ext cx="179421" cy="89623"/>
            </a:xfrm>
            <a:custGeom>
              <a:avLst/>
              <a:gdLst>
                <a:gd name="T0" fmla="*/ 486561939 w 329"/>
                <a:gd name="T1" fmla="*/ 2147483647 h 154"/>
                <a:gd name="T2" fmla="*/ 0 w 329"/>
                <a:gd name="T3" fmla="*/ 2147483647 h 154"/>
                <a:gd name="T4" fmla="*/ 324473880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788461252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1182692460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486561939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63" name="Freeform 225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8320565" y="5001824"/>
              <a:ext cx="167460" cy="175661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163819660 w 306"/>
                <a:gd name="T37" fmla="*/ 2147483647 h 293"/>
                <a:gd name="T38" fmla="*/ 0 w 306"/>
                <a:gd name="T39" fmla="*/ 2147483647 h 293"/>
                <a:gd name="T40" fmla="*/ 163819660 w 306"/>
                <a:gd name="T41" fmla="*/ 2147483647 h 293"/>
                <a:gd name="T42" fmla="*/ 655579085 w 306"/>
                <a:gd name="T43" fmla="*/ 2147483647 h 293"/>
                <a:gd name="T44" fmla="*/ 1802917593 w 306"/>
                <a:gd name="T45" fmla="*/ 2147483647 h 293"/>
                <a:gd name="T46" fmla="*/ 2147483647 w 306"/>
                <a:gd name="T47" fmla="*/ 1723830938 h 293"/>
                <a:gd name="T48" fmla="*/ 2147483647 w 306"/>
                <a:gd name="T49" fmla="*/ 430957585 h 293"/>
                <a:gd name="T50" fmla="*/ 2147483647 w 306"/>
                <a:gd name="T51" fmla="*/ 0 h 293"/>
                <a:gd name="T52" fmla="*/ 2147483647 w 306"/>
                <a:gd name="T53" fmla="*/ 1292873353 h 293"/>
                <a:gd name="T54" fmla="*/ 2147483647 w 306"/>
                <a:gd name="T55" fmla="*/ 1508531704 h 293"/>
                <a:gd name="T56" fmla="*/ 2147483647 w 306"/>
                <a:gd name="T57" fmla="*/ 861915169 h 293"/>
                <a:gd name="T58" fmla="*/ 2147483647 w 306"/>
                <a:gd name="T59" fmla="*/ 1077574119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64" name="Freeform 363"/>
            <p:cNvSpPr>
              <a:spLocks/>
            </p:cNvSpPr>
            <p:nvPr/>
          </p:nvSpPr>
          <p:spPr bwMode="auto">
            <a:xfrm>
              <a:off x="7496104" y="3863615"/>
              <a:ext cx="190505" cy="227642"/>
            </a:xfrm>
            <a:custGeom>
              <a:avLst/>
              <a:gdLst>
                <a:gd name="T0" fmla="*/ 2147483647 w 352"/>
                <a:gd name="T1" fmla="*/ 2147483647 h 387"/>
                <a:gd name="T2" fmla="*/ 2147483647 w 352"/>
                <a:gd name="T3" fmla="*/ 2147483647 h 387"/>
                <a:gd name="T4" fmla="*/ 2147483647 w 352"/>
                <a:gd name="T5" fmla="*/ 2147483647 h 387"/>
                <a:gd name="T6" fmla="*/ 2147483647 w 352"/>
                <a:gd name="T7" fmla="*/ 2147483647 h 387"/>
                <a:gd name="T8" fmla="*/ 2147483647 w 352"/>
                <a:gd name="T9" fmla="*/ 2147483647 h 387"/>
                <a:gd name="T10" fmla="*/ 2147483647 w 352"/>
                <a:gd name="T11" fmla="*/ 2147483647 h 387"/>
                <a:gd name="T12" fmla="*/ 2147483647 w 352"/>
                <a:gd name="T13" fmla="*/ 1221052865 h 387"/>
                <a:gd name="T14" fmla="*/ 2147483647 w 352"/>
                <a:gd name="T15" fmla="*/ 2147483647 h 387"/>
                <a:gd name="T16" fmla="*/ 2147483647 w 352"/>
                <a:gd name="T17" fmla="*/ 2147483647 h 387"/>
                <a:gd name="T18" fmla="*/ 2147483647 w 352"/>
                <a:gd name="T19" fmla="*/ 2147483647 h 387"/>
                <a:gd name="T20" fmla="*/ 2147483647 w 352"/>
                <a:gd name="T21" fmla="*/ 2147483647 h 387"/>
                <a:gd name="T22" fmla="*/ 2147483647 w 352"/>
                <a:gd name="T23" fmla="*/ 2147483647 h 387"/>
                <a:gd name="T24" fmla="*/ 2147483647 w 352"/>
                <a:gd name="T25" fmla="*/ 2147483647 h 387"/>
                <a:gd name="T26" fmla="*/ 2147483647 w 352"/>
                <a:gd name="T27" fmla="*/ 2147483647 h 387"/>
                <a:gd name="T28" fmla="*/ 1109526016 w 352"/>
                <a:gd name="T29" fmla="*/ 2147483647 h 387"/>
                <a:gd name="T30" fmla="*/ 0 w 352"/>
                <a:gd name="T31" fmla="*/ 2147483647 h 387"/>
                <a:gd name="T32" fmla="*/ 0 w 352"/>
                <a:gd name="T33" fmla="*/ 2147483647 h 387"/>
                <a:gd name="T34" fmla="*/ 475678537 w 352"/>
                <a:gd name="T35" fmla="*/ 2147483647 h 387"/>
                <a:gd name="T36" fmla="*/ 1426742277 w 352"/>
                <a:gd name="T37" fmla="*/ 2147483647 h 387"/>
                <a:gd name="T38" fmla="*/ 2147483647 w 352"/>
                <a:gd name="T39" fmla="*/ 2147483647 h 387"/>
                <a:gd name="T40" fmla="*/ 2147483647 w 352"/>
                <a:gd name="T41" fmla="*/ 2147483647 h 387"/>
                <a:gd name="T42" fmla="*/ 2147483647 w 352"/>
                <a:gd name="T43" fmla="*/ 2147483647 h 387"/>
                <a:gd name="T44" fmla="*/ 2147483647 w 352"/>
                <a:gd name="T45" fmla="*/ 2147483647 h 387"/>
                <a:gd name="T46" fmla="*/ 2147483647 w 352"/>
                <a:gd name="T47" fmla="*/ 2147483647 h 387"/>
                <a:gd name="T48" fmla="*/ 2147483647 w 352"/>
                <a:gd name="T49" fmla="*/ 2147483647 h 387"/>
                <a:gd name="T50" fmla="*/ 2147483647 w 352"/>
                <a:gd name="T51" fmla="*/ 2147483647 h 387"/>
                <a:gd name="T52" fmla="*/ 2147483647 w 352"/>
                <a:gd name="T53" fmla="*/ 2147483647 h 387"/>
                <a:gd name="T54" fmla="*/ 2147483647 w 352"/>
                <a:gd name="T55" fmla="*/ 2147483647 h 387"/>
                <a:gd name="T56" fmla="*/ 2147483647 w 352"/>
                <a:gd name="T57" fmla="*/ 2147483647 h 387"/>
                <a:gd name="T58" fmla="*/ 2147483647 w 352"/>
                <a:gd name="T59" fmla="*/ 2147483647 h 387"/>
                <a:gd name="T60" fmla="*/ 2147483647 w 352"/>
                <a:gd name="T61" fmla="*/ 2147483647 h 387"/>
                <a:gd name="T62" fmla="*/ 2147483647 w 352"/>
                <a:gd name="T63" fmla="*/ 2147483647 h 387"/>
                <a:gd name="T64" fmla="*/ 2147483647 w 352"/>
                <a:gd name="T65" fmla="*/ 2147483647 h 387"/>
                <a:gd name="T66" fmla="*/ 2147483647 w 352"/>
                <a:gd name="T67" fmla="*/ 2147483647 h 387"/>
                <a:gd name="T68" fmla="*/ 2147483647 w 352"/>
                <a:gd name="T69" fmla="*/ 2147483647 h 387"/>
                <a:gd name="T70" fmla="*/ 2147483647 w 352"/>
                <a:gd name="T71" fmla="*/ 2147483647 h 387"/>
                <a:gd name="T72" fmla="*/ 2147483647 w 352"/>
                <a:gd name="T73" fmla="*/ 2147483647 h 387"/>
                <a:gd name="T74" fmla="*/ 2147483647 w 352"/>
                <a:gd name="T75" fmla="*/ 2147483647 h 387"/>
                <a:gd name="T76" fmla="*/ 2147483647 w 352"/>
                <a:gd name="T77" fmla="*/ 2147483647 h 387"/>
                <a:gd name="T78" fmla="*/ 2147483647 w 352"/>
                <a:gd name="T79" fmla="*/ 2147483647 h 387"/>
                <a:gd name="T80" fmla="*/ 2147483647 w 352"/>
                <a:gd name="T81" fmla="*/ 2147483647 h 387"/>
                <a:gd name="T82" fmla="*/ 2147483647 w 352"/>
                <a:gd name="T83" fmla="*/ 2147483647 h 387"/>
                <a:gd name="T84" fmla="*/ 2147483647 w 352"/>
                <a:gd name="T85" fmla="*/ 2147483647 h 387"/>
                <a:gd name="T86" fmla="*/ 2147483647 w 352"/>
                <a:gd name="T87" fmla="*/ 2147483647 h 387"/>
                <a:gd name="T88" fmla="*/ 2147483647 w 352"/>
                <a:gd name="T89" fmla="*/ 2147483647 h 387"/>
                <a:gd name="T90" fmla="*/ 2147483647 w 352"/>
                <a:gd name="T91" fmla="*/ 2147483647 h 387"/>
                <a:gd name="T92" fmla="*/ 2147483647 w 352"/>
                <a:gd name="T93" fmla="*/ 2147483647 h 387"/>
                <a:gd name="T94" fmla="*/ 2147483647 w 352"/>
                <a:gd name="T95" fmla="*/ 2147483647 h 387"/>
                <a:gd name="T96" fmla="*/ 2147483647 w 352"/>
                <a:gd name="T97" fmla="*/ 2147483647 h 387"/>
                <a:gd name="T98" fmla="*/ 2147483647 w 352"/>
                <a:gd name="T99" fmla="*/ 2147483647 h 387"/>
                <a:gd name="T100" fmla="*/ 2147483647 w 352"/>
                <a:gd name="T101" fmla="*/ 2147483647 h 387"/>
                <a:gd name="T102" fmla="*/ 2147483647 w 352"/>
                <a:gd name="T103" fmla="*/ 2147483647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465" name="Group 391"/>
            <p:cNvGrpSpPr>
              <a:grpSpLocks/>
            </p:cNvGrpSpPr>
            <p:nvPr>
              <p:custDataLst>
                <p:tags r:id="rId48"/>
              </p:custDataLst>
            </p:nvPr>
          </p:nvGrpSpPr>
          <p:grpSpPr bwMode="auto">
            <a:xfrm>
              <a:off x="6508407" y="1124744"/>
              <a:ext cx="2382319" cy="1279813"/>
              <a:chOff x="527" y="1110"/>
              <a:chExt cx="1410" cy="709"/>
            </a:xfrm>
            <a:grpFill/>
          </p:grpSpPr>
          <p:sp>
            <p:nvSpPr>
              <p:cNvPr id="472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73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74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75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76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77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78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79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80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81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82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83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84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85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86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87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88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89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90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91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92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93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94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95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96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97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98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499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00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01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02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03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04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05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06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07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08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09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10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11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12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  <p:sp>
            <p:nvSpPr>
              <p:cNvPr id="513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  <a:cs typeface="+mn-cs"/>
                </a:endParaRPr>
              </a:p>
            </p:txBody>
          </p:sp>
        </p:grpSp>
        <p:sp>
          <p:nvSpPr>
            <p:cNvPr id="466" name="Freeform 439"/>
            <p:cNvSpPr>
              <a:spLocks/>
            </p:cNvSpPr>
            <p:nvPr/>
          </p:nvSpPr>
          <p:spPr bwMode="auto">
            <a:xfrm>
              <a:off x="8208292" y="5427862"/>
              <a:ext cx="24954" cy="30147"/>
            </a:xfrm>
            <a:custGeom>
              <a:avLst/>
              <a:gdLst>
                <a:gd name="T0" fmla="*/ 2147483647 w 46"/>
                <a:gd name="T1" fmla="*/ 2147483647 h 51"/>
                <a:gd name="T2" fmla="*/ 2147483647 w 46"/>
                <a:gd name="T3" fmla="*/ 0 h 51"/>
                <a:gd name="T4" fmla="*/ 2075281508 w 46"/>
                <a:gd name="T5" fmla="*/ 1032885874 h 51"/>
                <a:gd name="T6" fmla="*/ 1117391297 w 46"/>
                <a:gd name="T7" fmla="*/ 1858914856 h 51"/>
                <a:gd name="T8" fmla="*/ 638593474 w 46"/>
                <a:gd name="T9" fmla="*/ 2147483647 h 51"/>
                <a:gd name="T10" fmla="*/ 319296737 w 46"/>
                <a:gd name="T11" fmla="*/ 2147483647 h 51"/>
                <a:gd name="T12" fmla="*/ 0 w 46"/>
                <a:gd name="T13" fmla="*/ 2147483647 h 51"/>
                <a:gd name="T14" fmla="*/ 0 w 46"/>
                <a:gd name="T15" fmla="*/ 2147483647 h 51"/>
                <a:gd name="T16" fmla="*/ 0 w 46"/>
                <a:gd name="T17" fmla="*/ 2147483647 h 51"/>
                <a:gd name="T18" fmla="*/ 319296737 w 46"/>
                <a:gd name="T19" fmla="*/ 2147483647 h 51"/>
                <a:gd name="T20" fmla="*/ 638593474 w 46"/>
                <a:gd name="T21" fmla="*/ 2147483647 h 51"/>
                <a:gd name="T22" fmla="*/ 1117391297 w 46"/>
                <a:gd name="T23" fmla="*/ 2147483647 h 51"/>
                <a:gd name="T24" fmla="*/ 1596483685 w 46"/>
                <a:gd name="T25" fmla="*/ 2147483647 h 51"/>
                <a:gd name="T26" fmla="*/ 2075281508 w 46"/>
                <a:gd name="T27" fmla="*/ 2147483647 h 51"/>
                <a:gd name="T28" fmla="*/ 2147483647 w 46"/>
                <a:gd name="T29" fmla="*/ 2147483647 h 51"/>
                <a:gd name="T30" fmla="*/ 2147483647 w 46"/>
                <a:gd name="T31" fmla="*/ 2147483647 h 51"/>
                <a:gd name="T32" fmla="*/ 2147483647 w 46"/>
                <a:gd name="T33" fmla="*/ 2147483647 h 51"/>
                <a:gd name="T34" fmla="*/ 2147483647 w 46"/>
                <a:gd name="T35" fmla="*/ 2147483647 h 51"/>
                <a:gd name="T36" fmla="*/ 2147483647 w 46"/>
                <a:gd name="T37" fmla="*/ 2147483647 h 51"/>
                <a:gd name="T38" fmla="*/ 2147483647 w 46"/>
                <a:gd name="T39" fmla="*/ 2147483647 h 51"/>
                <a:gd name="T40" fmla="*/ 2147483647 w 46"/>
                <a:gd name="T41" fmla="*/ 2147483647 h 51"/>
                <a:gd name="T42" fmla="*/ 2147483647 w 46"/>
                <a:gd name="T43" fmla="*/ 2147483647 h 51"/>
                <a:gd name="T44" fmla="*/ 2147483647 w 46"/>
                <a:gd name="T45" fmla="*/ 2147483647 h 51"/>
                <a:gd name="T46" fmla="*/ 2147483647 w 46"/>
                <a:gd name="T47" fmla="*/ 2147483647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67" name="Freeform 440"/>
            <p:cNvSpPr>
              <a:spLocks/>
            </p:cNvSpPr>
            <p:nvPr/>
          </p:nvSpPr>
          <p:spPr bwMode="auto">
            <a:xfrm>
              <a:off x="8226591" y="5780761"/>
              <a:ext cx="104807" cy="93988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2147483647 h 158"/>
                <a:gd name="T4" fmla="*/ 325387524 w 192"/>
                <a:gd name="T5" fmla="*/ 2147483647 h 158"/>
                <a:gd name="T6" fmla="*/ 650477003 w 192"/>
                <a:gd name="T7" fmla="*/ 2147483647 h 158"/>
                <a:gd name="T8" fmla="*/ 1138557744 w 192"/>
                <a:gd name="T9" fmla="*/ 2147483647 h 158"/>
                <a:gd name="T10" fmla="*/ 1789332792 w 192"/>
                <a:gd name="T11" fmla="*/ 2147483647 h 158"/>
                <a:gd name="T12" fmla="*/ 2147483647 w 192"/>
                <a:gd name="T13" fmla="*/ 2147483647 h 158"/>
                <a:gd name="T14" fmla="*/ 2147483647 w 192"/>
                <a:gd name="T15" fmla="*/ 2147483647 h 158"/>
                <a:gd name="T16" fmla="*/ 2147483647 w 192"/>
                <a:gd name="T17" fmla="*/ 2147483647 h 158"/>
                <a:gd name="T18" fmla="*/ 2147483647 w 192"/>
                <a:gd name="T19" fmla="*/ 2147483647 h 158"/>
                <a:gd name="T20" fmla="*/ 2147483647 w 192"/>
                <a:gd name="T21" fmla="*/ 2147483647 h 158"/>
                <a:gd name="T22" fmla="*/ 2147483647 w 192"/>
                <a:gd name="T23" fmla="*/ 2147483647 h 158"/>
                <a:gd name="T24" fmla="*/ 2147483647 w 192"/>
                <a:gd name="T25" fmla="*/ 2147483647 h 158"/>
                <a:gd name="T26" fmla="*/ 2147483647 w 192"/>
                <a:gd name="T27" fmla="*/ 2147483647 h 158"/>
                <a:gd name="T28" fmla="*/ 2147483647 w 192"/>
                <a:gd name="T29" fmla="*/ 2147483647 h 158"/>
                <a:gd name="T30" fmla="*/ 2147483647 w 192"/>
                <a:gd name="T31" fmla="*/ 2147483647 h 158"/>
                <a:gd name="T32" fmla="*/ 2147483647 w 192"/>
                <a:gd name="T33" fmla="*/ 2147483647 h 158"/>
                <a:gd name="T34" fmla="*/ 2147483647 w 192"/>
                <a:gd name="T35" fmla="*/ 2147483647 h 158"/>
                <a:gd name="T36" fmla="*/ 2147483647 w 192"/>
                <a:gd name="T37" fmla="*/ 2147483647 h 158"/>
                <a:gd name="T38" fmla="*/ 2147483647 w 192"/>
                <a:gd name="T39" fmla="*/ 2147483647 h 158"/>
                <a:gd name="T40" fmla="*/ 2147483647 w 192"/>
                <a:gd name="T41" fmla="*/ 2147483647 h 158"/>
                <a:gd name="T42" fmla="*/ 2147483647 w 192"/>
                <a:gd name="T43" fmla="*/ 2147483647 h 158"/>
                <a:gd name="T44" fmla="*/ 2147483647 w 192"/>
                <a:gd name="T45" fmla="*/ 2147483647 h 158"/>
                <a:gd name="T46" fmla="*/ 2147483647 w 192"/>
                <a:gd name="T47" fmla="*/ 2147483647 h 158"/>
                <a:gd name="T48" fmla="*/ 2147483647 w 192"/>
                <a:gd name="T49" fmla="*/ 2147483647 h 158"/>
                <a:gd name="T50" fmla="*/ 2147483647 w 192"/>
                <a:gd name="T51" fmla="*/ 2147483647 h 158"/>
                <a:gd name="T52" fmla="*/ 2147483647 w 192"/>
                <a:gd name="T53" fmla="*/ 2147483647 h 158"/>
                <a:gd name="T54" fmla="*/ 2147483647 w 192"/>
                <a:gd name="T55" fmla="*/ 2147483647 h 158"/>
                <a:gd name="T56" fmla="*/ 2147483647 w 192"/>
                <a:gd name="T57" fmla="*/ 2147483647 h 158"/>
                <a:gd name="T58" fmla="*/ 2147483647 w 192"/>
                <a:gd name="T59" fmla="*/ 2147483647 h 158"/>
                <a:gd name="T60" fmla="*/ 2147483647 w 192"/>
                <a:gd name="T61" fmla="*/ 2147483647 h 158"/>
                <a:gd name="T62" fmla="*/ 2147483647 w 192"/>
                <a:gd name="T63" fmla="*/ 2147483647 h 158"/>
                <a:gd name="T64" fmla="*/ 2147483647 w 192"/>
                <a:gd name="T65" fmla="*/ 2147483647 h 158"/>
                <a:gd name="T66" fmla="*/ 2147483647 w 192"/>
                <a:gd name="T67" fmla="*/ 2147483647 h 158"/>
                <a:gd name="T68" fmla="*/ 2147483647 w 192"/>
                <a:gd name="T69" fmla="*/ 2147483647 h 158"/>
                <a:gd name="T70" fmla="*/ 2147483647 w 192"/>
                <a:gd name="T71" fmla="*/ 2147483647 h 158"/>
                <a:gd name="T72" fmla="*/ 2114422271 w 192"/>
                <a:gd name="T73" fmla="*/ 1262923894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68" name="Freeform 441"/>
            <p:cNvSpPr>
              <a:spLocks/>
            </p:cNvSpPr>
            <p:nvPr/>
          </p:nvSpPr>
          <p:spPr bwMode="auto">
            <a:xfrm>
              <a:off x="7943779" y="4709653"/>
              <a:ext cx="482444" cy="1074654"/>
            </a:xfrm>
            <a:custGeom>
              <a:avLst/>
              <a:gdLst>
                <a:gd name="T0" fmla="*/ 2147483647 w 884"/>
                <a:gd name="T1" fmla="*/ 2147483647 h 1818"/>
                <a:gd name="T2" fmla="*/ 2147483647 w 884"/>
                <a:gd name="T3" fmla="*/ 2147483647 h 1818"/>
                <a:gd name="T4" fmla="*/ 2147483647 w 884"/>
                <a:gd name="T5" fmla="*/ 2147483647 h 1818"/>
                <a:gd name="T6" fmla="*/ 2147483647 w 884"/>
                <a:gd name="T7" fmla="*/ 2147483647 h 1818"/>
                <a:gd name="T8" fmla="*/ 2147483647 w 884"/>
                <a:gd name="T9" fmla="*/ 2147483647 h 1818"/>
                <a:gd name="T10" fmla="*/ 2147483647 w 884"/>
                <a:gd name="T11" fmla="*/ 2147483647 h 1818"/>
                <a:gd name="T12" fmla="*/ 2147483647 w 884"/>
                <a:gd name="T13" fmla="*/ 2147483647 h 1818"/>
                <a:gd name="T14" fmla="*/ 2147483647 w 884"/>
                <a:gd name="T15" fmla="*/ 2147483647 h 1818"/>
                <a:gd name="T16" fmla="*/ 2147483647 w 884"/>
                <a:gd name="T17" fmla="*/ 2147483647 h 1818"/>
                <a:gd name="T18" fmla="*/ 2147483647 w 884"/>
                <a:gd name="T19" fmla="*/ 2147483647 h 1818"/>
                <a:gd name="T20" fmla="*/ 2147483647 w 884"/>
                <a:gd name="T21" fmla="*/ 2147483647 h 1818"/>
                <a:gd name="T22" fmla="*/ 2147483647 w 884"/>
                <a:gd name="T23" fmla="*/ 2065430014 h 1818"/>
                <a:gd name="T24" fmla="*/ 2147483647 w 884"/>
                <a:gd name="T25" fmla="*/ 2147483647 h 1818"/>
                <a:gd name="T26" fmla="*/ 2147483647 w 884"/>
                <a:gd name="T27" fmla="*/ 2147483647 h 1818"/>
                <a:gd name="T28" fmla="*/ 2147483647 w 884"/>
                <a:gd name="T29" fmla="*/ 1652414118 h 1818"/>
                <a:gd name="T30" fmla="*/ 2147483647 w 884"/>
                <a:gd name="T31" fmla="*/ 2147483647 h 1818"/>
                <a:gd name="T32" fmla="*/ 2147483647 w 884"/>
                <a:gd name="T33" fmla="*/ 2147483647 h 1818"/>
                <a:gd name="T34" fmla="*/ 2147483647 w 884"/>
                <a:gd name="T35" fmla="*/ 2147483647 h 1818"/>
                <a:gd name="T36" fmla="*/ 2147483647 w 884"/>
                <a:gd name="T37" fmla="*/ 2147483647 h 1818"/>
                <a:gd name="T38" fmla="*/ 2147483647 w 884"/>
                <a:gd name="T39" fmla="*/ 2147483647 h 1818"/>
                <a:gd name="T40" fmla="*/ 0 w 884"/>
                <a:gd name="T41" fmla="*/ 2147483647 h 1818"/>
                <a:gd name="T42" fmla="*/ 1950582216 w 884"/>
                <a:gd name="T43" fmla="*/ 2147483647 h 1818"/>
                <a:gd name="T44" fmla="*/ 2147483647 w 884"/>
                <a:gd name="T45" fmla="*/ 2147483647 h 1818"/>
                <a:gd name="T46" fmla="*/ 2147483647 w 884"/>
                <a:gd name="T47" fmla="*/ 2147483647 h 1818"/>
                <a:gd name="T48" fmla="*/ 2147483647 w 884"/>
                <a:gd name="T49" fmla="*/ 2147483647 h 1818"/>
                <a:gd name="T50" fmla="*/ 2147483647 w 884"/>
                <a:gd name="T51" fmla="*/ 2147483647 h 1818"/>
                <a:gd name="T52" fmla="*/ 2147483647 w 884"/>
                <a:gd name="T53" fmla="*/ 2147483647 h 1818"/>
                <a:gd name="T54" fmla="*/ 2147483647 w 884"/>
                <a:gd name="T55" fmla="*/ 2147483647 h 1818"/>
                <a:gd name="T56" fmla="*/ 2147483647 w 884"/>
                <a:gd name="T57" fmla="*/ 2147483647 h 1818"/>
                <a:gd name="T58" fmla="*/ 2147483647 w 884"/>
                <a:gd name="T59" fmla="*/ 2147483647 h 1818"/>
                <a:gd name="T60" fmla="*/ 2147483647 w 884"/>
                <a:gd name="T61" fmla="*/ 2147483647 h 1818"/>
                <a:gd name="T62" fmla="*/ 2147483647 w 884"/>
                <a:gd name="T63" fmla="*/ 2147483647 h 1818"/>
                <a:gd name="T64" fmla="*/ 2147483647 w 884"/>
                <a:gd name="T65" fmla="*/ 2147483647 h 1818"/>
                <a:gd name="T66" fmla="*/ 2147483647 w 884"/>
                <a:gd name="T67" fmla="*/ 2147483647 h 1818"/>
                <a:gd name="T68" fmla="*/ 2147483647 w 884"/>
                <a:gd name="T69" fmla="*/ 2147483647 h 1818"/>
                <a:gd name="T70" fmla="*/ 2147483647 w 884"/>
                <a:gd name="T71" fmla="*/ 2147483647 h 1818"/>
                <a:gd name="T72" fmla="*/ 2147483647 w 884"/>
                <a:gd name="T73" fmla="*/ 2147483647 h 1818"/>
                <a:gd name="T74" fmla="*/ 2147483647 w 884"/>
                <a:gd name="T75" fmla="*/ 2147483647 h 1818"/>
                <a:gd name="T76" fmla="*/ 2147483647 w 884"/>
                <a:gd name="T77" fmla="*/ 2147483647 h 1818"/>
                <a:gd name="T78" fmla="*/ 2147483647 w 884"/>
                <a:gd name="T79" fmla="*/ 2147483647 h 1818"/>
                <a:gd name="T80" fmla="*/ 2147483647 w 884"/>
                <a:gd name="T81" fmla="*/ 2147483647 h 1818"/>
                <a:gd name="T82" fmla="*/ 2147483647 w 884"/>
                <a:gd name="T83" fmla="*/ 2147483647 h 1818"/>
                <a:gd name="T84" fmla="*/ 2147483647 w 884"/>
                <a:gd name="T85" fmla="*/ 2147483647 h 1818"/>
                <a:gd name="T86" fmla="*/ 2147483647 w 884"/>
                <a:gd name="T87" fmla="*/ 2147483647 h 1818"/>
                <a:gd name="T88" fmla="*/ 2147483647 w 884"/>
                <a:gd name="T89" fmla="*/ 2147483647 h 1818"/>
                <a:gd name="T90" fmla="*/ 2147483647 w 884"/>
                <a:gd name="T91" fmla="*/ 2147483647 h 1818"/>
                <a:gd name="T92" fmla="*/ 2147483647 w 884"/>
                <a:gd name="T93" fmla="*/ 2147483647 h 1818"/>
                <a:gd name="T94" fmla="*/ 2147483647 w 884"/>
                <a:gd name="T95" fmla="*/ 2147483647 h 1818"/>
                <a:gd name="T96" fmla="*/ 2147483647 w 884"/>
                <a:gd name="T97" fmla="*/ 2147483647 h 1818"/>
                <a:gd name="T98" fmla="*/ 2147483647 w 884"/>
                <a:gd name="T99" fmla="*/ 2147483647 h 1818"/>
                <a:gd name="T100" fmla="*/ 2147483647 w 884"/>
                <a:gd name="T101" fmla="*/ 2147483647 h 1818"/>
                <a:gd name="T102" fmla="*/ 2147483647 w 884"/>
                <a:gd name="T103" fmla="*/ 2147483647 h 1818"/>
                <a:gd name="T104" fmla="*/ 2147483647 w 884"/>
                <a:gd name="T105" fmla="*/ 2147483647 h 1818"/>
                <a:gd name="T106" fmla="*/ 2147483647 w 884"/>
                <a:gd name="T107" fmla="*/ 2147483647 h 1818"/>
                <a:gd name="T108" fmla="*/ 2147483647 w 884"/>
                <a:gd name="T109" fmla="*/ 2147483647 h 1818"/>
                <a:gd name="T110" fmla="*/ 2147483647 w 884"/>
                <a:gd name="T111" fmla="*/ 2147483647 h 1818"/>
                <a:gd name="T112" fmla="*/ 2147483647 w 884"/>
                <a:gd name="T113" fmla="*/ 2147483647 h 1818"/>
                <a:gd name="T114" fmla="*/ 2147483647 w 884"/>
                <a:gd name="T115" fmla="*/ 2147483647 h 1818"/>
                <a:gd name="T116" fmla="*/ 2147483647 w 884"/>
                <a:gd name="T117" fmla="*/ 2147483647 h 1818"/>
                <a:gd name="T118" fmla="*/ 2147483647 w 884"/>
                <a:gd name="T119" fmla="*/ 214748364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69" name="Freeform 445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8444166" y="3912011"/>
              <a:ext cx="103666" cy="64528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1911003545 h 104"/>
                <a:gd name="T20" fmla="*/ 2147483647 w 186"/>
                <a:gd name="T21" fmla="*/ 1433252504 h 104"/>
                <a:gd name="T22" fmla="*/ 2147483647 w 186"/>
                <a:gd name="T23" fmla="*/ 716433909 h 104"/>
                <a:gd name="T24" fmla="*/ 2147483647 w 186"/>
                <a:gd name="T25" fmla="*/ 23868286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38682867 h 104"/>
                <a:gd name="T32" fmla="*/ 2147483647 w 186"/>
                <a:gd name="T33" fmla="*/ 477751041 h 104"/>
                <a:gd name="T34" fmla="*/ 2147483647 w 186"/>
                <a:gd name="T35" fmla="*/ 955502083 h 104"/>
                <a:gd name="T36" fmla="*/ 2147483647 w 186"/>
                <a:gd name="T37" fmla="*/ 1433252504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1211776954 w 186"/>
                <a:gd name="T47" fmla="*/ 2147483647 h 104"/>
                <a:gd name="T48" fmla="*/ 0 w 186"/>
                <a:gd name="T49" fmla="*/ 2147483647 h 104"/>
                <a:gd name="T50" fmla="*/ 1385109851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70" name="Freeform 45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7568987" y="3478237"/>
              <a:ext cx="374792" cy="591510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180954618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71" name="Freeform 541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8246802" y="3704087"/>
              <a:ext cx="125596" cy="138018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1382321317 h 237"/>
                <a:gd name="T48" fmla="*/ 2147483647 w 226"/>
                <a:gd name="T49" fmla="*/ 395094287 h 237"/>
                <a:gd name="T50" fmla="*/ 2147483647 w 226"/>
                <a:gd name="T51" fmla="*/ 1184943348 h 237"/>
                <a:gd name="T52" fmla="*/ 2147483647 w 226"/>
                <a:gd name="T53" fmla="*/ 2147483647 h 237"/>
                <a:gd name="T54" fmla="*/ 1716228771 w 226"/>
                <a:gd name="T55" fmla="*/ 2147483647 h 237"/>
                <a:gd name="T56" fmla="*/ 514837455 w 226"/>
                <a:gd name="T57" fmla="*/ 2147483647 h 237"/>
                <a:gd name="T58" fmla="*/ 0 w 226"/>
                <a:gd name="T59" fmla="*/ 2147483647 h 237"/>
                <a:gd name="T60" fmla="*/ 514837455 w 226"/>
                <a:gd name="T61" fmla="*/ 2147483647 h 237"/>
                <a:gd name="T62" fmla="*/ 1716228771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grp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17" name="Rectangle 516"/>
          <p:cNvSpPr/>
          <p:nvPr/>
        </p:nvSpPr>
        <p:spPr>
          <a:xfrm>
            <a:off x="583262" y="3783608"/>
            <a:ext cx="288032" cy="3148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583262" y="4209608"/>
            <a:ext cx="288032" cy="3148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583262" y="4635608"/>
            <a:ext cx="288032" cy="314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943635" y="3762018"/>
            <a:ext cx="240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México </a:t>
            </a:r>
            <a:r>
              <a:rPr lang="es-MX" dirty="0" smtClean="0"/>
              <a:t>(2,838 centros) </a:t>
            </a:r>
            <a:endParaRPr lang="es-MX" dirty="0"/>
          </a:p>
        </p:txBody>
      </p:sp>
      <p:sp>
        <p:nvSpPr>
          <p:cNvPr id="521" name="TextBox 520"/>
          <p:cNvSpPr txBox="1"/>
          <p:nvPr/>
        </p:nvSpPr>
        <p:spPr>
          <a:xfrm>
            <a:off x="943302" y="4194066"/>
            <a:ext cx="293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Estados Unidos </a:t>
            </a:r>
            <a:r>
              <a:rPr lang="es-MX" dirty="0" smtClean="0"/>
              <a:t>(138 centros)</a:t>
            </a:r>
            <a:endParaRPr lang="es-MX" dirty="0"/>
          </a:p>
        </p:txBody>
      </p:sp>
      <p:sp>
        <p:nvSpPr>
          <p:cNvPr id="522" name="TextBox 521"/>
          <p:cNvSpPr txBox="1"/>
          <p:nvPr/>
        </p:nvSpPr>
        <p:spPr>
          <a:xfrm>
            <a:off x="943302" y="4626114"/>
            <a:ext cx="381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América Latina y el Caribe </a:t>
            </a:r>
            <a:r>
              <a:rPr lang="es-MX" dirty="0" smtClean="0"/>
              <a:t>(29 centros)</a:t>
            </a:r>
            <a:endParaRPr lang="es-MX" dirty="0"/>
          </a:p>
        </p:txBody>
      </p:sp>
      <p:sp>
        <p:nvSpPr>
          <p:cNvPr id="526" name="TextBox 525"/>
          <p:cNvSpPr txBox="1"/>
          <p:nvPr/>
        </p:nvSpPr>
        <p:spPr>
          <a:xfrm>
            <a:off x="511253" y="1916832"/>
            <a:ext cx="48446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MX" sz="24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5" name="TextBox 534"/>
          <p:cNvSpPr txBox="1"/>
          <p:nvPr/>
        </p:nvSpPr>
        <p:spPr>
          <a:xfrm>
            <a:off x="2150682" y="4951527"/>
            <a:ext cx="254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 smtClean="0"/>
              <a:t>Colombia (11 centros)</a:t>
            </a:r>
            <a:endParaRPr lang="es-MX" dirty="0"/>
          </a:p>
        </p:txBody>
      </p:sp>
      <p:sp>
        <p:nvSpPr>
          <p:cNvPr id="536" name="TextBox 535"/>
          <p:cNvSpPr txBox="1"/>
          <p:nvPr/>
        </p:nvSpPr>
        <p:spPr>
          <a:xfrm>
            <a:off x="2150682" y="5210287"/>
            <a:ext cx="220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 smtClean="0"/>
              <a:t>Ecuador (1 centro)</a:t>
            </a:r>
            <a:endParaRPr lang="es-MX" dirty="0"/>
          </a:p>
        </p:txBody>
      </p:sp>
      <p:sp>
        <p:nvSpPr>
          <p:cNvPr id="537" name="TextBox 536"/>
          <p:cNvSpPr txBox="1"/>
          <p:nvPr/>
        </p:nvSpPr>
        <p:spPr>
          <a:xfrm>
            <a:off x="2150682" y="5469047"/>
            <a:ext cx="255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 smtClean="0"/>
              <a:t>El Salvador (3 centros)</a:t>
            </a:r>
            <a:endParaRPr lang="es-MX" dirty="0"/>
          </a:p>
        </p:txBody>
      </p:sp>
      <p:sp>
        <p:nvSpPr>
          <p:cNvPr id="540" name="TextBox 539"/>
          <p:cNvSpPr txBox="1"/>
          <p:nvPr/>
        </p:nvSpPr>
        <p:spPr>
          <a:xfrm>
            <a:off x="2150682" y="5710952"/>
            <a:ext cx="228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 smtClean="0"/>
              <a:t>Panamá (2 centros)</a:t>
            </a:r>
            <a:endParaRPr lang="es-MX" dirty="0"/>
          </a:p>
        </p:txBody>
      </p:sp>
      <p:sp>
        <p:nvSpPr>
          <p:cNvPr id="541" name="TextBox 540"/>
          <p:cNvSpPr txBox="1"/>
          <p:nvPr/>
        </p:nvSpPr>
        <p:spPr>
          <a:xfrm>
            <a:off x="2150682" y="5957837"/>
            <a:ext cx="229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 smtClean="0"/>
              <a:t>Paraguay (1 centro)</a:t>
            </a:r>
            <a:endParaRPr lang="es-MX" dirty="0"/>
          </a:p>
        </p:txBody>
      </p:sp>
      <p:sp>
        <p:nvSpPr>
          <p:cNvPr id="542" name="TextBox 541"/>
          <p:cNvSpPr txBox="1"/>
          <p:nvPr/>
        </p:nvSpPr>
        <p:spPr>
          <a:xfrm>
            <a:off x="2150682" y="6204719"/>
            <a:ext cx="328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 smtClean="0"/>
              <a:t>Rep. Dominicana (11 centros )</a:t>
            </a:r>
            <a:endParaRPr lang="es-MX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3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351386" y="205258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200" dirty="0">
                <a:latin typeface="Calibri" pitchFamily="34" charset="0"/>
              </a:rPr>
              <a:t>374, 756 participantes de 8 países (histórico de año 2000 al 2012)</a:t>
            </a:r>
          </a:p>
          <a:p>
            <a:pPr marL="342900" indent="-342900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200" dirty="0">
                <a:latin typeface="Calibri" pitchFamily="34" charset="0"/>
              </a:rPr>
              <a:t>3, 005 centros </a:t>
            </a:r>
            <a:r>
              <a:rPr lang="es-MX" sz="2200" dirty="0" smtClean="0">
                <a:latin typeface="Calibri" pitchFamily="34" charset="0"/>
              </a:rPr>
              <a:t>activos al año 2012</a:t>
            </a:r>
          </a:p>
          <a:p>
            <a:pPr marL="342900" indent="-342900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</a:rPr>
              <a:t>Presencia en: </a:t>
            </a:r>
            <a:endParaRPr lang="es-MX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Estrategia de </a:t>
            </a:r>
            <a:r>
              <a:rPr lang="es-MX" dirty="0" smtClean="0"/>
              <a:t>desarrollo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4</a:t>
            </a:fld>
            <a:endParaRPr lang="es-MX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250825" y="1457265"/>
            <a:ext cx="439737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2000" dirty="0" smtClean="0">
                <a:latin typeface="+mn-lt"/>
                <a:cs typeface="Arial" pitchFamily="34" charset="0"/>
              </a:rPr>
              <a:t>La </a:t>
            </a:r>
            <a:r>
              <a:rPr lang="es-MX" sz="2000" dirty="0">
                <a:latin typeface="+mn-lt"/>
                <a:cs typeface="Arial" pitchFamily="34" charset="0"/>
              </a:rPr>
              <a:t>estrategia principal de desarrollo de la Red Educativa CCA </a:t>
            </a:r>
            <a:r>
              <a:rPr lang="es-MX" sz="2000" dirty="0" smtClean="0">
                <a:latin typeface="+mn-lt"/>
                <a:cs typeface="Arial" pitchFamily="34" charset="0"/>
              </a:rPr>
              <a:t>es: </a:t>
            </a:r>
          </a:p>
          <a:p>
            <a:pPr marL="176213" indent="-176213" eaLnBrk="1" hangingPunct="1">
              <a:buClr>
                <a:schemeClr val="accent1">
                  <a:lumMod val="60000"/>
                  <a:lumOff val="40000"/>
                </a:schemeClr>
              </a:buClr>
              <a:buFontTx/>
              <a:buChar char="•"/>
            </a:pPr>
            <a:r>
              <a:rPr lang="es-MX" sz="2000" dirty="0" smtClean="0">
                <a:latin typeface="+mn-lt"/>
                <a:cs typeface="Arial" pitchFamily="34" charset="0"/>
              </a:rPr>
              <a:t>Que </a:t>
            </a:r>
            <a:r>
              <a:rPr lang="es-MX" sz="2000" dirty="0">
                <a:latin typeface="+mn-lt"/>
                <a:cs typeface="Arial" pitchFamily="34" charset="0"/>
              </a:rPr>
              <a:t>los </a:t>
            </a:r>
            <a:r>
              <a:rPr lang="es-MX" sz="2000" dirty="0" smtClean="0">
                <a:latin typeface="+mn-lt"/>
                <a:cs typeface="Arial" pitchFamily="34" charset="0"/>
              </a:rPr>
              <a:t>usuarios </a:t>
            </a:r>
            <a:r>
              <a:rPr lang="es-MX" sz="2000" dirty="0">
                <a:latin typeface="+mn-lt"/>
                <a:cs typeface="Arial" pitchFamily="34" charset="0"/>
              </a:rPr>
              <a:t>tengan </a:t>
            </a:r>
            <a:r>
              <a:rPr lang="es-MX" sz="2000" b="1" dirty="0">
                <a:latin typeface="+mn-lt"/>
                <a:cs typeface="Arial" pitchFamily="34" charset="0"/>
              </a:rPr>
              <a:t>oportunidades educativas</a:t>
            </a:r>
            <a:r>
              <a:rPr lang="es-MX" sz="2000" dirty="0">
                <a:latin typeface="+mn-lt"/>
                <a:cs typeface="Arial" pitchFamily="34" charset="0"/>
              </a:rPr>
              <a:t> significativas para su vida laboral y personal, las cuales se ven reforzadas gracias a labor de  los tutores del </a:t>
            </a:r>
            <a:r>
              <a:rPr lang="es-MX" sz="2000" dirty="0" smtClean="0">
                <a:latin typeface="+mn-lt"/>
                <a:cs typeface="Arial" pitchFamily="34" charset="0"/>
              </a:rPr>
              <a:t>Tecnológico de Monterrey.</a:t>
            </a:r>
            <a:endParaRPr lang="es-MX" sz="2000" dirty="0">
              <a:latin typeface="+mn-lt"/>
              <a:cs typeface="Arial" pitchFamily="34" charset="0"/>
            </a:endParaRPr>
          </a:p>
          <a:p>
            <a:pPr marL="176213" indent="-176213" eaLnBrk="1" hangingPunct="1">
              <a:buClr>
                <a:schemeClr val="accent1">
                  <a:lumMod val="60000"/>
                  <a:lumOff val="40000"/>
                </a:schemeClr>
              </a:buClr>
              <a:buFontTx/>
              <a:buChar char="•"/>
            </a:pPr>
            <a:r>
              <a:rPr lang="es-MX" sz="2000" dirty="0" smtClean="0">
                <a:latin typeface="+mn-lt"/>
                <a:cs typeface="Arial" pitchFamily="34" charset="0"/>
              </a:rPr>
              <a:t>Qué los </a:t>
            </a:r>
            <a:r>
              <a:rPr lang="es-MX" sz="2000" dirty="0" smtClean="0">
                <a:latin typeface="+mn-lt"/>
                <a:cs typeface="Arial" pitchFamily="34" charset="0"/>
              </a:rPr>
              <a:t>usuarios desarrollen </a:t>
            </a:r>
            <a:r>
              <a:rPr lang="es-MX" sz="2000" b="1" dirty="0" smtClean="0">
                <a:latin typeface="+mn-lt"/>
                <a:cs typeface="Arial" pitchFamily="34" charset="0"/>
              </a:rPr>
              <a:t>habilidades</a:t>
            </a:r>
            <a:r>
              <a:rPr lang="es-MX" sz="2000" dirty="0" smtClean="0">
                <a:latin typeface="+mn-lt"/>
                <a:cs typeface="Arial" pitchFamily="34" charset="0"/>
              </a:rPr>
              <a:t> para la creación  proyectos productivos con orientación de expertos.</a:t>
            </a:r>
            <a:endParaRPr lang="es-MX" sz="2000" dirty="0">
              <a:latin typeface="+mn-lt"/>
              <a:cs typeface="Arial" pitchFamily="34" charset="0"/>
            </a:endParaRPr>
          </a:p>
          <a:p>
            <a:pPr marL="176213" indent="-176213" eaLnBrk="1" hangingPunct="1">
              <a:buClr>
                <a:schemeClr val="accent1">
                  <a:lumMod val="60000"/>
                  <a:lumOff val="40000"/>
                </a:schemeClr>
              </a:buClr>
              <a:buFontTx/>
              <a:buChar char="•"/>
            </a:pPr>
            <a:r>
              <a:rPr lang="es-MX" sz="2000" dirty="0" smtClean="0">
                <a:latin typeface="+mn-lt"/>
                <a:cs typeface="Arial" pitchFamily="34" charset="0"/>
              </a:rPr>
              <a:t>La </a:t>
            </a:r>
            <a:r>
              <a:rPr lang="es-MX" sz="2000" dirty="0">
                <a:latin typeface="+mn-lt"/>
                <a:cs typeface="Arial" pitchFamily="34" charset="0"/>
              </a:rPr>
              <a:t>meta es que los </a:t>
            </a:r>
            <a:r>
              <a:rPr lang="es-MX" sz="2000" dirty="0" smtClean="0">
                <a:latin typeface="+mn-lt"/>
                <a:cs typeface="Arial" pitchFamily="34" charset="0"/>
              </a:rPr>
              <a:t>usuarios </a:t>
            </a:r>
            <a:r>
              <a:rPr lang="es-MX" sz="2000" dirty="0">
                <a:latin typeface="+mn-lt"/>
                <a:cs typeface="Arial" pitchFamily="34" charset="0"/>
              </a:rPr>
              <a:t>accedan a  </a:t>
            </a:r>
            <a:r>
              <a:rPr lang="es-MX" sz="2000" b="1" dirty="0">
                <a:latin typeface="+mn-lt"/>
                <a:cs typeface="Arial" pitchFamily="34" charset="0"/>
              </a:rPr>
              <a:t>oportunidades de trabajo, mejores niveles de vida </a:t>
            </a:r>
            <a:r>
              <a:rPr lang="es-MX" sz="2000" dirty="0">
                <a:latin typeface="+mn-lt"/>
                <a:cs typeface="Arial" pitchFamily="34" charset="0"/>
              </a:rPr>
              <a:t>y lograr así </a:t>
            </a:r>
            <a:r>
              <a:rPr lang="es-MX" sz="2000" b="1" dirty="0">
                <a:latin typeface="+mn-lt"/>
                <a:cs typeface="Arial" pitchFamily="34" charset="0"/>
              </a:rPr>
              <a:t>sustentabilidad </a:t>
            </a:r>
            <a:r>
              <a:rPr lang="es-MX" sz="2000" dirty="0">
                <a:latin typeface="+mn-lt"/>
                <a:cs typeface="Arial" pitchFamily="34" charset="0"/>
              </a:rPr>
              <a:t>para ellos, sus familias y comunidades. </a:t>
            </a:r>
          </a:p>
        </p:txBody>
      </p:sp>
      <p:pic>
        <p:nvPicPr>
          <p:cNvPr id="7" name="Picture 56" descr="inclusion-soci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994"/>
          <a:stretch>
            <a:fillRect/>
          </a:stretch>
        </p:blipFill>
        <p:spPr bwMode="auto">
          <a:xfrm>
            <a:off x="4929670" y="1722288"/>
            <a:ext cx="3944607" cy="33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795" y="3269672"/>
            <a:ext cx="894627" cy="37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28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Operación de los </a:t>
            </a:r>
            <a:r>
              <a:rPr lang="es-MX" dirty="0" smtClean="0"/>
              <a:t>CCA</a:t>
            </a:r>
            <a:endParaRPr lang="es-MX" dirty="0"/>
          </a:p>
        </p:txBody>
      </p:sp>
      <p:pic>
        <p:nvPicPr>
          <p:cNvPr id="4" name="Picture 3" descr="E:\01 Links\SUC50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1856089" cy="153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87312" y="4221088"/>
            <a:ext cx="13740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C000"/>
                </a:solidFill>
              </a:rPr>
              <a:t>Alumno CCA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35896" y="2636912"/>
            <a:ext cx="1856089" cy="1953508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MX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7" name="Picture 2" descr="F:\Recursos\Fotos\Sociales\03 varios alumnos CC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55306"/>
            <a:ext cx="1603641" cy="1368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51008" y="2708920"/>
            <a:ext cx="12033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Promotor local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99593" y="1355305"/>
            <a:ext cx="1625510" cy="2230507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MX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024" y="1360445"/>
            <a:ext cx="1501861" cy="136369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623615" y="2708920"/>
            <a:ext cx="12033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Tutores remotos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72200" y="1298883"/>
            <a:ext cx="1625510" cy="2202125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MX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52704" y="3501008"/>
            <a:ext cx="1595160" cy="335199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96136" y="3404912"/>
            <a:ext cx="1512168" cy="600152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79712" y="6300028"/>
            <a:ext cx="4972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Contenidos educativos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110285" y="5085184"/>
            <a:ext cx="6716721" cy="1584176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MX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448" y="5178941"/>
            <a:ext cx="1111536" cy="74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141200"/>
            <a:ext cx="1087190" cy="777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8" y="5178943"/>
            <a:ext cx="1080118" cy="75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Arrow Connector 29"/>
          <p:cNvCxnSpPr>
            <a:stCxn id="5" idx="2"/>
          </p:cNvCxnSpPr>
          <p:nvPr/>
        </p:nvCxnSpPr>
        <p:spPr>
          <a:xfrm>
            <a:off x="4574359" y="4590420"/>
            <a:ext cx="0" cy="494764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3512" y="5272357"/>
            <a:ext cx="1675319" cy="976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915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664797"/>
          </a:xfrm>
        </p:spPr>
        <p:txBody>
          <a:bodyPr>
            <a:noAutofit/>
          </a:bodyPr>
          <a:lstStyle/>
          <a:p>
            <a:r>
              <a:rPr lang="es-MX" sz="3600" dirty="0" smtClean="0"/>
              <a:t>Centro Virtual de </a:t>
            </a:r>
            <a:r>
              <a:rPr lang="es-MX" sz="3600" dirty="0"/>
              <a:t>Aprendizaje </a:t>
            </a:r>
            <a:r>
              <a:rPr lang="es-MX" sz="3600" dirty="0" smtClean="0"/>
              <a:t>(CVA) </a:t>
            </a:r>
            <a:r>
              <a:rPr lang="es-MX" sz="2800" dirty="0" smtClean="0"/>
              <a:t>(www.cca.org.mx</a:t>
            </a:r>
            <a:r>
              <a:rPr lang="es-MX" sz="2800" dirty="0"/>
              <a:t>)</a:t>
            </a:r>
            <a:endParaRPr lang="es-MX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304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6</a:t>
            </a:fld>
            <a:endParaRPr lang="es-MX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4875" y="1451267"/>
            <a:ext cx="6919784" cy="49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12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1" y="1346796"/>
            <a:ext cx="7252966" cy="5222149"/>
            <a:chOff x="-1767896" y="-1234945"/>
            <a:chExt cx="8959610" cy="64509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7896" y="2159738"/>
              <a:ext cx="4437286" cy="305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E:\UV-L00564567\Laboral\Documents\Pictures\cca_anterior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50739" y="-1234945"/>
              <a:ext cx="4421553" cy="306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E:\UV-L00564567\Laboral\Documents\Pictures\Image001 - CC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7896" y="-1224279"/>
              <a:ext cx="4437286" cy="305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343271" y="-560308"/>
              <a:ext cx="3436033" cy="1939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600" b="1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2000</a:t>
              </a:r>
              <a:endParaRPr lang="es-MX" sz="13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73818" y="-576566"/>
              <a:ext cx="3309300" cy="1939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600" dirty="0" smtClean="0">
                  <a:ln w="18415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2004</a:t>
              </a:r>
              <a:endParaRPr lang="es-MX" sz="960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456702" y="2752059"/>
              <a:ext cx="3309300" cy="1939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600" dirty="0" smtClean="0">
                  <a:ln w="18415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2009</a:t>
              </a:r>
              <a:endParaRPr lang="es-MX" sz="13800" dirty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428" y="2159738"/>
              <a:ext cx="4437286" cy="3033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79802" y="2735803"/>
              <a:ext cx="3309300" cy="1939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6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2011</a:t>
              </a:r>
              <a:endParaRPr lang="es-MX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Evolución del CVA</a:t>
            </a:r>
            <a:endParaRPr lang="es-MX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80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 formativo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31432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8</a:t>
            </a:fld>
            <a:endParaRPr lang="es-MX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342" y="1678583"/>
            <a:ext cx="1858582" cy="68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2" y="1678583"/>
            <a:ext cx="1947554" cy="68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1432" y="1666708"/>
            <a:ext cx="1984660" cy="68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711" y="2642974"/>
            <a:ext cx="2522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Programas educativos</a:t>
            </a:r>
            <a:endParaRPr lang="es-MX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5784" y="3223109"/>
            <a:ext cx="2873679" cy="2904072"/>
            <a:chOff x="237659" y="3223109"/>
            <a:chExt cx="2873679" cy="2904072"/>
          </a:xfrm>
        </p:grpSpPr>
        <p:pic>
          <p:nvPicPr>
            <p:cNvPr id="3078" name="Picture 6" descr="Tecnología Informática">
              <a:hlinkClick r:id="rId6" tooltip="Tecnología Informática"/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7659" y="3223109"/>
              <a:ext cx="904812" cy="933521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Latinos en E.U.A.">
              <a:hlinkClick r:id="rId8" tooltip="Latinos en E.U.A."/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06526" y="3223109"/>
              <a:ext cx="904812" cy="933521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Negocios">
              <a:hlinkClick r:id="rId10" tooltip="Negocios"/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4607" y="3223109"/>
              <a:ext cx="904812" cy="933889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258036" y="4291310"/>
              <a:ext cx="2853302" cy="1835871"/>
              <a:chOff x="258036" y="4291311"/>
              <a:chExt cx="2804679" cy="1804586"/>
            </a:xfrm>
          </p:grpSpPr>
          <p:pic>
            <p:nvPicPr>
              <p:cNvPr id="3084" name="Picture 12" descr="Educación">
                <a:hlinkClick r:id="rId12" tooltip="Educación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70600" y="4291311"/>
                <a:ext cx="834680" cy="841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6" name="Picture 14" descr="Cultura de la Salud">
                <a:hlinkClick r:id="rId14" tooltip="Cultura de la Salud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56439" y="4291311"/>
                <a:ext cx="834680" cy="841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8" name="Picture 16" descr="Sociedad">
                <a:hlinkClick r:id="rId16" tooltip="Sociedad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228035" y="4291311"/>
                <a:ext cx="834680" cy="841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0" name="Picture 18" descr="Periodismo">
                <a:hlinkClick r:id="rId18" tooltip="Periodismo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58036" y="5254228"/>
                <a:ext cx="834680" cy="841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2" name="Picture 20" descr="Responsabilidad Social">
                <a:hlinkClick r:id="rId20" tooltip="Responsabilidad Social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79640" y="5254228"/>
                <a:ext cx="834680" cy="841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4" name="Picture 22" descr="Administración Pública">
                <a:hlinkClick r:id="rId22" tooltip="Administración Pública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228035" y="5254228"/>
                <a:ext cx="834680" cy="841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3725498" y="3196154"/>
            <a:ext cx="1880043" cy="2037034"/>
            <a:chOff x="4034248" y="3296077"/>
            <a:chExt cx="1919339" cy="2079611"/>
          </a:xfrm>
        </p:grpSpPr>
        <p:pic>
          <p:nvPicPr>
            <p:cNvPr id="3096" name="Picture 24" descr="Blogs">
              <a:hlinkClick r:id="rId24" tooltip="Blogs"/>
            </p:cNvPr>
            <p:cNvPicPr>
              <a:picLocks noChangeAspect="1" noChangeArrowheads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34248" y="3296077"/>
              <a:ext cx="915938" cy="89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Correo Electrónico">
              <a:hlinkClick r:id="rId26" tooltip="Correo Electrónico"/>
            </p:cNvPr>
            <p:cNvPicPr>
              <a:picLocks noChangeAspect="1" noChangeArrowheads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27845" y="3314529"/>
              <a:ext cx="915938" cy="90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Mensajería Instantánea">
              <a:hlinkClick r:id="rId28" tooltip="Mensajería Instantánea"/>
            </p:cNvPr>
            <p:cNvPicPr>
              <a:picLocks noChangeAspect="1" noChangeArrowheads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37649" y="4430688"/>
              <a:ext cx="915938" cy="94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2" name="Picture 30" descr="Redes Sociales">
              <a:hlinkClick r:id="rId30" tooltip="Redes Sociales"/>
            </p:cNvPr>
            <p:cNvPicPr>
              <a:picLocks noChangeAspect="1" noChangeArrowheads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34248" y="4418137"/>
              <a:ext cx="915938" cy="91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127665" y="3218219"/>
            <a:ext cx="2822495" cy="3217079"/>
            <a:chOff x="6415088" y="3245488"/>
            <a:chExt cx="2652711" cy="3023559"/>
          </a:xfrm>
        </p:grpSpPr>
        <p:pic>
          <p:nvPicPr>
            <p:cNvPr id="3104" name="Picture 32" descr="Buscadores"/>
            <p:cNvPicPr>
              <a:picLocks noChangeAspect="1" noChangeArrowheads="1"/>
            </p:cNvPicPr>
            <p:nvPr/>
          </p:nvPicPr>
          <p:blipFill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24509" y="3249069"/>
              <a:ext cx="818413" cy="90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6" name="Picture 34" descr="Diccionarios"/>
            <p:cNvPicPr>
              <a:picLocks noChangeAspect="1" noChangeArrowheads="1"/>
            </p:cNvPicPr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24509" y="5336873"/>
              <a:ext cx="818413" cy="932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8" name="Picture 36" descr="Enciclopedias"/>
            <p:cNvPicPr>
              <a:picLocks noChangeAspect="1" noChangeArrowheads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24509" y="4300941"/>
              <a:ext cx="818413" cy="837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0" name="Picture 38" descr="Periódicos"/>
            <p:cNvPicPr>
              <a:picLocks noChangeAspect="1" noChangeArrowheads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49386" y="3255953"/>
              <a:ext cx="818413" cy="90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2" name="Picture 40" descr="Revistas"/>
            <p:cNvPicPr>
              <a:picLocks noChangeAspect="1" noChangeArrowheads="1"/>
            </p:cNvPicPr>
            <p:nvPr/>
          </p:nvPicPr>
          <p:blipFill rotWithShape="1"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49386" y="4275697"/>
              <a:ext cx="818413" cy="869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4" name="Picture 42" descr="Traductores"/>
            <p:cNvPicPr>
              <a:picLocks noChangeAspect="1" noChangeArrowheads="1"/>
            </p:cNvPicPr>
            <p:nvPr/>
          </p:nvPicPr>
          <p:blipFill rotWithShape="1"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15089" y="3245488"/>
              <a:ext cx="818413" cy="848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6" name="Picture 44" descr="Noticieros"/>
            <p:cNvPicPr>
              <a:picLocks noChangeAspect="1" noChangeArrowheads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15088" y="4312515"/>
              <a:ext cx="818413" cy="779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4266867" y="2642974"/>
            <a:ext cx="777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/>
              <a:t>Guías</a:t>
            </a:r>
            <a:endParaRPr lang="es-MX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40221" y="2642974"/>
            <a:ext cx="97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/>
              <a:t>Enlaces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88417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3" y="122239"/>
            <a:ext cx="8645236" cy="664797"/>
          </a:xfrm>
        </p:spPr>
        <p:txBody>
          <a:bodyPr/>
          <a:lstStyle/>
          <a:p>
            <a:r>
              <a:rPr lang="es-MX" dirty="0" smtClean="0"/>
              <a:t>Área: Capacítate </a:t>
            </a:r>
            <a:r>
              <a:rPr lang="es-MX" dirty="0" smtClean="0"/>
              <a:t>y trabaja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77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E71F18D-483D-447C-972A-502985DC9073}" type="slidenum">
              <a:rPr lang="es-MX" sz="1200">
                <a:solidFill>
                  <a:schemeClr val="tx1">
                    <a:tint val="75000"/>
                  </a:schemeClr>
                </a:solidFill>
              </a:rPr>
              <a:pPr algn="r"/>
              <a:t>9</a:t>
            </a:fld>
            <a:endParaRPr lang="es-MX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4394" y="1073058"/>
            <a:ext cx="6835842" cy="521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65123" y="1017638"/>
            <a:ext cx="2389238" cy="575187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extBox 2"/>
          <p:cNvSpPr txBox="1"/>
          <p:nvPr/>
        </p:nvSpPr>
        <p:spPr>
          <a:xfrm rot="19117155">
            <a:off x="5684581" y="5096042"/>
            <a:ext cx="2909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Aprendizaje para la vida y capacitación permanente</a:t>
            </a:r>
            <a:endParaRPr lang="es-MX" sz="15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13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heme/theme1.xml><?xml version="1.0" encoding="utf-8"?>
<a:theme xmlns:a="http://schemas.openxmlformats.org/drawingml/2006/main" name="1_Dk Blue swoosh template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1_Dk Blue swoosh template Segoe</Template>
  <TotalTime>809</TotalTime>
  <Words>714</Words>
  <Application>Microsoft Office PowerPoint</Application>
  <PresentationFormat>On-screen Show (4:3)</PresentationFormat>
  <Paragraphs>163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1_Dk Blue swoosh template Segoe</vt:lpstr>
      <vt:lpstr>White with Courier font for code slides</vt:lpstr>
      <vt:lpstr>Sociedad en general:  Centros Comunitarios de Aprendizaje y Centro Virtual  de Aprendizaje  Dirección de Educación  para el Desarrollo</vt:lpstr>
      <vt:lpstr>Centros Comunitarios de Aprendizaje (CCA)</vt:lpstr>
      <vt:lpstr>Participantes en los Centros Comunitarios de Aprendizaje  </vt:lpstr>
      <vt:lpstr>Estrategia de desarrollo</vt:lpstr>
      <vt:lpstr>Operación de los CCA</vt:lpstr>
      <vt:lpstr>Centro Virtual de Aprendizaje (CVA) (www.cca.org.mx)</vt:lpstr>
      <vt:lpstr>Evolución del CVA</vt:lpstr>
      <vt:lpstr>Contenido formativo</vt:lpstr>
      <vt:lpstr>Área: Capacítate y trabaja</vt:lpstr>
      <vt:lpstr>Capacítate y trabaja / Tecnología informática </vt:lpstr>
      <vt:lpstr>Capacítate y trabaja / Negocios</vt:lpstr>
      <vt:lpstr>Capacítate y trabaja / Educación</vt:lpstr>
      <vt:lpstr>Área: Comunícate y participa</vt:lpstr>
      <vt:lpstr>Área: Infórmate e innova</vt:lpstr>
      <vt:lpstr>Comunidad de aprendizaje</vt:lpstr>
      <vt:lpstr>Alianzas</vt:lpstr>
      <vt:lpstr>Cómo ser parte de la red</vt:lpstr>
      <vt:lpstr>Mas información: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Educación para el Desarrollo</dc:title>
  <dc:creator>Laura Ruiz Pérez</dc:creator>
  <cp:lastModifiedBy>Sergio Alberto López León</cp:lastModifiedBy>
  <cp:revision>106</cp:revision>
  <dcterms:created xsi:type="dcterms:W3CDTF">2012-05-25T13:57:27Z</dcterms:created>
  <dcterms:modified xsi:type="dcterms:W3CDTF">2013-02-08T18:57:55Z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